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9"/>
  </p:handoutMasterIdLst>
  <p:sldIdLst>
    <p:sldId id="256" r:id="rId3"/>
    <p:sldId id="414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6" r:id="rId14"/>
    <p:sldId id="397" r:id="rId15"/>
    <p:sldId id="780" r:id="rId16"/>
    <p:sldId id="398" r:id="rId17"/>
    <p:sldId id="399" r:id="rId18"/>
    <p:sldId id="400" r:id="rId19"/>
    <p:sldId id="401" r:id="rId20"/>
    <p:sldId id="402" r:id="rId21"/>
    <p:sldId id="778" r:id="rId22"/>
    <p:sldId id="779" r:id="rId23"/>
    <p:sldId id="403" r:id="rId24"/>
    <p:sldId id="404" r:id="rId25"/>
    <p:sldId id="407" r:id="rId26"/>
    <p:sldId id="408" r:id="rId27"/>
    <p:sldId id="417" r:id="rId28"/>
    <p:sldId id="418" r:id="rId29"/>
    <p:sldId id="500" r:id="rId30"/>
    <p:sldId id="420" r:id="rId31"/>
    <p:sldId id="421" r:id="rId32"/>
    <p:sldId id="422" r:id="rId33"/>
    <p:sldId id="423" r:id="rId34"/>
    <p:sldId id="640" r:id="rId35"/>
    <p:sldId id="533" r:id="rId36"/>
    <p:sldId id="600" r:id="rId37"/>
    <p:sldId id="601" r:id="rId38"/>
    <p:sldId id="534" r:id="rId39"/>
    <p:sldId id="535" r:id="rId40"/>
    <p:sldId id="536" r:id="rId41"/>
    <p:sldId id="537" r:id="rId42"/>
    <p:sldId id="538" r:id="rId43"/>
    <p:sldId id="539" r:id="rId44"/>
    <p:sldId id="540" r:id="rId45"/>
    <p:sldId id="541" r:id="rId46"/>
    <p:sldId id="542" r:id="rId47"/>
    <p:sldId id="544" r:id="rId48"/>
    <p:sldId id="545" r:id="rId49"/>
    <p:sldId id="547" r:id="rId50"/>
    <p:sldId id="550" r:id="rId51"/>
    <p:sldId id="551" r:id="rId52"/>
    <p:sldId id="553" r:id="rId53"/>
    <p:sldId id="556" r:id="rId54"/>
    <p:sldId id="559" r:id="rId55"/>
    <p:sldId id="560" r:id="rId56"/>
    <p:sldId id="941" r:id="rId57"/>
    <p:sldId id="561" r:id="rId58"/>
    <p:sldId id="562" r:id="rId59"/>
    <p:sldId id="879" r:id="rId60"/>
    <p:sldId id="880" r:id="rId61"/>
    <p:sldId id="563" r:id="rId62"/>
    <p:sldId id="564" r:id="rId63"/>
    <p:sldId id="565" r:id="rId64"/>
    <p:sldId id="567" r:id="rId65"/>
    <p:sldId id="568" r:id="rId66"/>
    <p:sldId id="577" r:id="rId67"/>
    <p:sldId id="578" r:id="rId68"/>
    <p:sldId id="579" r:id="rId69"/>
    <p:sldId id="580" r:id="rId70"/>
    <p:sldId id="584" r:id="rId71"/>
    <p:sldId id="581" r:id="rId72"/>
    <p:sldId id="976" r:id="rId73"/>
    <p:sldId id="977" r:id="rId74"/>
    <p:sldId id="585" r:id="rId75"/>
    <p:sldId id="586" r:id="rId76"/>
    <p:sldId id="587" r:id="rId77"/>
    <p:sldId id="589" r:id="rId78"/>
    <p:sldId id="590" r:id="rId79"/>
    <p:sldId id="591" r:id="rId80"/>
    <p:sldId id="592" r:id="rId81"/>
    <p:sldId id="684" r:id="rId82"/>
    <p:sldId id="685" r:id="rId83"/>
    <p:sldId id="686" r:id="rId84"/>
    <p:sldId id="687" r:id="rId85"/>
    <p:sldId id="688" r:id="rId86"/>
    <p:sldId id="689" r:id="rId87"/>
    <p:sldId id="690" r:id="rId88"/>
    <p:sldId id="691" r:id="rId89"/>
    <p:sldId id="692" r:id="rId90"/>
    <p:sldId id="693" r:id="rId91"/>
    <p:sldId id="694" r:id="rId92"/>
    <p:sldId id="695" r:id="rId93"/>
    <p:sldId id="696" r:id="rId94"/>
    <p:sldId id="697" r:id="rId95"/>
    <p:sldId id="698" r:id="rId96"/>
    <p:sldId id="699" r:id="rId97"/>
    <p:sldId id="700" r:id="rId98"/>
    <p:sldId id="701" r:id="rId99"/>
    <p:sldId id="702" r:id="rId100"/>
    <p:sldId id="703" r:id="rId101"/>
    <p:sldId id="704" r:id="rId102"/>
    <p:sldId id="705" r:id="rId103"/>
    <p:sldId id="706" r:id="rId104"/>
    <p:sldId id="707" r:id="rId105"/>
    <p:sldId id="708" r:id="rId106"/>
    <p:sldId id="709" r:id="rId107"/>
    <p:sldId id="710" r:id="rId108"/>
    <p:sldId id="711" r:id="rId109"/>
    <p:sldId id="712" r:id="rId110"/>
    <p:sldId id="713" r:id="rId111"/>
    <p:sldId id="714" r:id="rId112"/>
    <p:sldId id="715" r:id="rId113"/>
    <p:sldId id="717" r:id="rId114"/>
    <p:sldId id="718" r:id="rId115"/>
    <p:sldId id="719" r:id="rId116"/>
    <p:sldId id="720" r:id="rId117"/>
    <p:sldId id="721" r:id="rId118"/>
  </p:sldIdLst>
  <p:sldSz cx="9144000" cy="6858000" type="screen4x3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56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232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E0150-E1AD-4342-81AB-5E4CEDE32297}" type="doc">
      <dgm:prSet loTypeId="urn:microsoft.com/office/officeart/2005/8/layout/v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65CEFCB2-CCAE-4D97-A0ED-80F289117DFD}">
      <dgm:prSet phldrT="[文本]"/>
      <dgm:spPr/>
      <dgm:t>
        <a:bodyPr/>
        <a:lstStyle/>
        <a:p>
          <a:r>
            <a:rPr lang="zh-CN" altLang="en-US" dirty="0" smtClean="0">
              <a:ea typeface="黑体" panose="02010609060101010101" charset="-122"/>
            </a:rPr>
            <a:t>样式</a:t>
          </a:r>
        </a:p>
        <a:p>
          <a:r>
            <a:rPr lang="zh-CN" altLang="en-US" dirty="0" smtClean="0">
              <a:ea typeface="黑体" panose="02010609060101010101" charset="-122"/>
            </a:rPr>
            <a:t>标</a:t>
          </a:r>
        </a:p>
        <a:p>
          <a:r>
            <a:rPr lang="zh-CN" altLang="en-US" dirty="0" smtClean="0">
              <a:ea typeface="黑体" panose="02010609060101010101" charset="-122"/>
            </a:rPr>
            <a:t>记</a:t>
          </a:r>
          <a:endParaRPr lang="zh-CN" altLang="en-US" dirty="0"/>
        </a:p>
      </dgm:t>
    </dgm:pt>
    <dgm:pt modelId="{135AAA00-9742-418C-96AC-42C7F72EF1BB}" cxnId="{64644398-87DD-4876-A1C9-0B0EE9C22857}" type="parTrans">
      <dgm:prSet/>
      <dgm:spPr/>
      <dgm:t>
        <a:bodyPr/>
        <a:lstStyle/>
        <a:p>
          <a:endParaRPr lang="zh-CN" altLang="en-US"/>
        </a:p>
      </dgm:t>
    </dgm:pt>
    <dgm:pt modelId="{37CD73C8-7326-410B-977B-E3932C2A14E1}" cxnId="{64644398-87DD-4876-A1C9-0B0EE9C22857}" type="sibTrans">
      <dgm:prSet/>
      <dgm:spPr/>
      <dgm:t>
        <a:bodyPr/>
        <a:lstStyle/>
        <a:p>
          <a:endParaRPr lang="zh-CN" altLang="en-US"/>
        </a:p>
      </dgm:t>
    </dgm:pt>
    <dgm:pt modelId="{C128C1E5-4A21-4FFE-910C-24E380158F61}">
      <dgm:prSet phldrT="[文本]"/>
      <dgm:spPr/>
      <dgm:t>
        <a:bodyPr/>
        <a:lstStyle/>
        <a:p>
          <a:r>
            <a:rPr lang="en-US" altLang="zh-CN" dirty="0" smtClean="0"/>
            <a:t>class</a:t>
          </a:r>
          <a:endParaRPr lang="zh-CN" altLang="en-US" dirty="0"/>
        </a:p>
      </dgm:t>
    </dgm:pt>
    <dgm:pt modelId="{7CDA90B2-404A-4985-A4E9-5359F56FBDBA}" cxnId="{530B46CA-574A-457E-A0C4-25275FC256BC}" type="parTrans">
      <dgm:prSet/>
      <dgm:spPr/>
      <dgm:t>
        <a:bodyPr/>
        <a:lstStyle/>
        <a:p>
          <a:endParaRPr lang="zh-CN" altLang="en-US"/>
        </a:p>
      </dgm:t>
    </dgm:pt>
    <dgm:pt modelId="{C4DBAACD-A593-401A-B4D6-6947E6594E98}" cxnId="{530B46CA-574A-457E-A0C4-25275FC256BC}" type="sibTrans">
      <dgm:prSet/>
      <dgm:spPr/>
      <dgm:t>
        <a:bodyPr/>
        <a:lstStyle/>
        <a:p>
          <a:endParaRPr lang="zh-CN" altLang="en-US"/>
        </a:p>
      </dgm:t>
    </dgm:pt>
    <dgm:pt modelId="{B8EF4EC4-BCA0-44F5-A3AB-231D34C6D61C}">
      <dgm:prSet phldrT="[文本]"/>
      <dgm:spPr/>
      <dgm:t>
        <a:bodyPr/>
        <a:lstStyle/>
        <a:p>
          <a:r>
            <a:rPr lang="en-US" altLang="zh-CN" dirty="0" smtClean="0"/>
            <a:t>id</a:t>
          </a:r>
          <a:endParaRPr lang="zh-CN" altLang="en-US" dirty="0"/>
        </a:p>
      </dgm:t>
    </dgm:pt>
    <dgm:pt modelId="{41CF933B-4DB7-45B7-B849-9F1AE5BEFE65}" cxnId="{6CAF3C27-31B0-48A1-B7E2-DCD7C4F54117}" type="parTrans">
      <dgm:prSet/>
      <dgm:spPr/>
      <dgm:t>
        <a:bodyPr/>
        <a:lstStyle/>
        <a:p>
          <a:endParaRPr lang="zh-CN" altLang="en-US"/>
        </a:p>
      </dgm:t>
    </dgm:pt>
    <dgm:pt modelId="{297C41E5-73AA-4BBA-B079-9CF210CBBD4D}" cxnId="{6CAF3C27-31B0-48A1-B7E2-DCD7C4F54117}" type="sibTrans">
      <dgm:prSet/>
      <dgm:spPr/>
      <dgm:t>
        <a:bodyPr/>
        <a:lstStyle/>
        <a:p>
          <a:endParaRPr lang="zh-CN" altLang="en-US"/>
        </a:p>
      </dgm:t>
    </dgm:pt>
    <dgm:pt modelId="{41A67AA9-A29E-4A77-8AC5-298DD7124BEA}" type="pres">
      <dgm:prSet presAssocID="{C07E0150-E1AD-4342-81AB-5E4CEDE32297}" presName="Name0" presStyleCnt="0">
        <dgm:presLayoutVars>
          <dgm:dir/>
          <dgm:animLvl val="lvl"/>
          <dgm:resizeHandles/>
        </dgm:presLayoutVars>
      </dgm:prSet>
      <dgm:spPr/>
    </dgm:pt>
    <dgm:pt modelId="{D1585241-D0A4-4F38-B363-AEDDF73F69C3}" type="pres">
      <dgm:prSet presAssocID="{65CEFCB2-CCAE-4D97-A0ED-80F289117DFD}" presName="linNode" presStyleCnt="0"/>
      <dgm:spPr/>
    </dgm:pt>
    <dgm:pt modelId="{E7597A17-2F53-4588-936F-3AD82FDCEE9D}" type="pres">
      <dgm:prSet presAssocID="{65CEFCB2-CCAE-4D97-A0ED-80F289117DFD}" presName="parentShp" presStyleLbl="node1" presStyleIdx="0" presStyleCnt="1" custLinFactNeighborY="-46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CF200D-45D8-4195-8E00-923002EA6393}" type="pres">
      <dgm:prSet presAssocID="{65CEFCB2-CCAE-4D97-A0ED-80F289117DFD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B4A9129-44B6-40CD-A771-702BF9D70530}" type="presOf" srcId="{B8EF4EC4-BCA0-44F5-A3AB-231D34C6D61C}" destId="{4ECF200D-45D8-4195-8E00-923002EA6393}" srcOrd="0" destOrd="1" presId="urn:microsoft.com/office/officeart/2005/8/layout/vList6"/>
    <dgm:cxn modelId="{C77FCA9E-EF48-4C7F-A6FD-1A626D6F5C71}" type="presOf" srcId="{C07E0150-E1AD-4342-81AB-5E4CEDE32297}" destId="{41A67AA9-A29E-4A77-8AC5-298DD7124BEA}" srcOrd="0" destOrd="0" presId="urn:microsoft.com/office/officeart/2005/8/layout/vList6"/>
    <dgm:cxn modelId="{FB066CF0-3261-4EB7-9454-7E9A044CEE06}" type="presOf" srcId="{65CEFCB2-CCAE-4D97-A0ED-80F289117DFD}" destId="{E7597A17-2F53-4588-936F-3AD82FDCEE9D}" srcOrd="0" destOrd="0" presId="urn:microsoft.com/office/officeart/2005/8/layout/vList6"/>
    <dgm:cxn modelId="{530B46CA-574A-457E-A0C4-25275FC256BC}" srcId="{65CEFCB2-CCAE-4D97-A0ED-80F289117DFD}" destId="{C128C1E5-4A21-4FFE-910C-24E380158F61}" srcOrd="0" destOrd="0" parTransId="{7CDA90B2-404A-4985-A4E9-5359F56FBDBA}" sibTransId="{C4DBAACD-A593-401A-B4D6-6947E6594E98}"/>
    <dgm:cxn modelId="{6CAF3C27-31B0-48A1-B7E2-DCD7C4F54117}" srcId="{65CEFCB2-CCAE-4D97-A0ED-80F289117DFD}" destId="{B8EF4EC4-BCA0-44F5-A3AB-231D34C6D61C}" srcOrd="1" destOrd="0" parTransId="{41CF933B-4DB7-45B7-B849-9F1AE5BEFE65}" sibTransId="{297C41E5-73AA-4BBA-B079-9CF210CBBD4D}"/>
    <dgm:cxn modelId="{64644398-87DD-4876-A1C9-0B0EE9C22857}" srcId="{C07E0150-E1AD-4342-81AB-5E4CEDE32297}" destId="{65CEFCB2-CCAE-4D97-A0ED-80F289117DFD}" srcOrd="0" destOrd="0" parTransId="{135AAA00-9742-418C-96AC-42C7F72EF1BB}" sibTransId="{37CD73C8-7326-410B-977B-E3932C2A14E1}"/>
    <dgm:cxn modelId="{0102D886-7338-4DC9-BD2C-07601C7DFD5C}" type="presOf" srcId="{C128C1E5-4A21-4FFE-910C-24E380158F61}" destId="{4ECF200D-45D8-4195-8E00-923002EA6393}" srcOrd="0" destOrd="0" presId="urn:microsoft.com/office/officeart/2005/8/layout/vList6"/>
    <dgm:cxn modelId="{C69E36DF-FBC6-46BD-927E-CB1774F7C3E5}" type="presParOf" srcId="{41A67AA9-A29E-4A77-8AC5-298DD7124BEA}" destId="{D1585241-D0A4-4F38-B363-AEDDF73F69C3}" srcOrd="0" destOrd="0" presId="urn:microsoft.com/office/officeart/2005/8/layout/vList6"/>
    <dgm:cxn modelId="{F3192C53-6E16-4E29-8D38-463D28828816}" type="presParOf" srcId="{D1585241-D0A4-4F38-B363-AEDDF73F69C3}" destId="{E7597A17-2F53-4588-936F-3AD82FDCEE9D}" srcOrd="0" destOrd="0" presId="urn:microsoft.com/office/officeart/2005/8/layout/vList6"/>
    <dgm:cxn modelId="{39663D83-47BC-4127-AE4E-039AA7FB5322}" type="presParOf" srcId="{D1585241-D0A4-4F38-B363-AEDDF73F69C3}" destId="{4ECF200D-45D8-4195-8E00-923002EA639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447800" cy="1651000"/>
        <a:chOff x="0" y="0"/>
        <a:chExt cx="1447800" cy="1651000"/>
      </a:xfrm>
    </dsp:grpSpPr>
    <dsp:sp modelId="{4ECF200D-45D8-4195-8E00-923002EA6393}">
      <dsp:nvSpPr>
        <dsp:cNvPr id="4" name="右箭头 3"/>
        <dsp:cNvSpPr/>
      </dsp:nvSpPr>
      <dsp:spPr bwMode="white">
        <a:xfrm>
          <a:off x="579120" y="0"/>
          <a:ext cx="868680" cy="1651000"/>
        </a:xfrm>
        <a:prstGeom prst="rightArrow">
          <a:avLst>
            <a:gd name="adj1" fmla="val 75000"/>
            <a:gd name="adj2" fmla="val 50000"/>
          </a:avLst>
        </a:prstGeom>
      </dsp:spPr>
      <dsp:style>
        <a:lnRef idx="2">
          <a:schemeClr val="accent2">
            <a:tint val="40000"/>
            <a:alpha val="90000"/>
          </a:schemeClr>
        </a:lnRef>
        <a:fillRef idx="1">
          <a:schemeClr val="accent2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lIns="8890" tIns="8890" rIns="8890" bIns="8890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dirty="0" smtClean="0">
              <a:solidFill>
                <a:schemeClr val="dk1"/>
              </a:solidFill>
            </a:rPr>
            <a:t>class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dirty="0" smtClean="0">
              <a:solidFill>
                <a:schemeClr val="dk1"/>
              </a:solidFill>
            </a:rPr>
            <a:t>id</a:t>
          </a:r>
          <a:endParaRPr lang="zh-CN" altLang="en-US" dirty="0">
            <a:solidFill>
              <a:schemeClr val="dk1"/>
            </a:solidFill>
          </a:endParaRPr>
        </a:p>
      </dsp:txBody>
      <dsp:txXfrm>
        <a:off x="579120" y="0"/>
        <a:ext cx="868680" cy="1651000"/>
      </dsp:txXfrm>
    </dsp:sp>
    <dsp:sp modelId="{E7597A17-2F53-4588-936F-3AD82FDCEE9D}">
      <dsp:nvSpPr>
        <dsp:cNvPr id="3" name="圆角矩形 2"/>
        <dsp:cNvSpPr/>
      </dsp:nvSpPr>
      <dsp:spPr bwMode="white">
        <a:xfrm>
          <a:off x="0" y="0"/>
          <a:ext cx="579120" cy="16510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40005" rIns="80010" bIns="4000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ea typeface="黑体" panose="02010609060101010101" charset="-122"/>
            </a:rPr>
            <a:t>样式</a:t>
          </a:r>
          <a:endParaRPr lang="zh-CN" altLang="en-US" dirty="0" smtClean="0">
            <a:ea typeface="黑体" panose="020106090601010101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ea typeface="黑体" panose="02010609060101010101" charset="-122"/>
            </a:rPr>
            <a:t>标</a:t>
          </a:r>
          <a:endParaRPr lang="zh-CN" altLang="en-US" dirty="0" smtClean="0">
            <a:ea typeface="黑体" panose="020106090601010101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ea typeface="黑体" panose="02010609060101010101" charset="-122"/>
            </a:rPr>
            <a:t>记</a:t>
          </a:r>
          <a:endParaRPr lang="zh-CN" altLang="en-US" dirty="0"/>
        </a:p>
      </dsp:txBody>
      <dsp:txXfrm>
        <a:off x="0" y="0"/>
        <a:ext cx="579120" cy="165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type="rightArrow" r:blip="" rot="180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A3098F-5B09-410B-B58C-3F13E186677D}" type="slidenum">
              <a:rPr lang="en-US" altLang="zh-CN" smtClean="0">
                <a:ea typeface="宋体" panose="02010600030101010101" pitchFamily="2" charset="-122"/>
              </a:rPr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static </a:t>
            </a:r>
            <a:r>
              <a:rPr lang="zh-CN" altLang="en-US"/>
              <a:t>按文档流，上下左右不受控</a:t>
            </a:r>
            <a:endParaRPr lang="zh-CN" altLang="en-US"/>
          </a:p>
          <a:p>
            <a:r>
              <a:rPr lang="en-US" altLang="zh-CN"/>
              <a:t>fixed </a:t>
            </a:r>
            <a:r>
              <a:rPr lang="zh-CN" altLang="en-US"/>
              <a:t>相对浏览器窗口固定，类似置顶</a:t>
            </a:r>
            <a:endParaRPr lang="zh-CN" altLang="en-US"/>
          </a:p>
          <a:p>
            <a:r>
              <a:rPr lang="en-US" altLang="zh-CN"/>
              <a:t>relative </a:t>
            </a:r>
            <a:r>
              <a:rPr lang="zh-CN" altLang="en-US"/>
              <a:t>相对</a:t>
            </a:r>
            <a:r>
              <a:rPr lang="en-US" altLang="zh-CN"/>
              <a:t>static</a:t>
            </a:r>
            <a:r>
              <a:rPr lang="zh-CN" altLang="en-US"/>
              <a:t>的位置偏移</a:t>
            </a:r>
            <a:endParaRPr lang="zh-CN" altLang="en-US"/>
          </a:p>
          <a:p>
            <a:r>
              <a:rPr lang="en-US" altLang="zh-CN"/>
              <a:t>absolute </a:t>
            </a:r>
            <a:r>
              <a:rPr lang="zh-CN" altLang="en-US"/>
              <a:t>相对于最近的已定位的父元素，直至</a:t>
            </a:r>
            <a:r>
              <a:rPr lang="en-US" altLang="zh-CN"/>
              <a:t>html</a:t>
            </a:r>
            <a:r>
              <a:rPr lang="zh-CN" altLang="en-US"/>
              <a:t>，不在文档流中，不占空间，会重叠，有图层</a:t>
            </a:r>
            <a:r>
              <a:rPr lang="en-US" altLang="zh-CN"/>
              <a:t> </a:t>
            </a:r>
            <a:r>
              <a:rPr lang="zh-CN" altLang="en-US"/>
              <a:t>，相同图层的后写的在上面</a:t>
            </a:r>
            <a:endParaRPr lang="zh-CN" altLang="en-US"/>
          </a:p>
          <a:p>
            <a:r>
              <a:rPr lang="en-US" altLang="zh-CN"/>
              <a:t>sticky </a:t>
            </a:r>
            <a:r>
              <a:rPr lang="zh-CN" altLang="en-US"/>
              <a:t>类似于放在中间的导航栏，在页面中时是相对中间（</a:t>
            </a:r>
            <a:r>
              <a:rPr lang="en-US" altLang="zh-CN"/>
              <a:t>relative</a:t>
            </a:r>
            <a:r>
              <a:rPr lang="zh-CN" altLang="en-US"/>
              <a:t>），</a:t>
            </a:r>
            <a:r>
              <a:rPr lang="en-US" altLang="zh-CN"/>
              <a:t>“</a:t>
            </a:r>
            <a:r>
              <a:rPr lang="zh-CN" altLang="en-US"/>
              <a:t>就要滚出</a:t>
            </a:r>
            <a:r>
              <a:rPr lang="en-US" altLang="zh-CN"/>
              <a:t>”</a:t>
            </a:r>
            <a:r>
              <a:rPr lang="zh-CN" altLang="en-US"/>
              <a:t>画面是置顶（</a:t>
            </a:r>
            <a:r>
              <a:rPr lang="en-US" altLang="zh-CN"/>
              <a:t>fixed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8C64-D5B6-4F55-98D0-5DBE914CD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8C64-D5B6-4F55-98D0-5DBE914CD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6D053B-32FB-4D45-B337-8E3351A9AD5A}" type="slidenum">
              <a:rPr lang="zh-CN" altLang="en-US">
                <a:ea typeface="宋体" panose="02010600030101010101" pitchFamily="2" charset="-122"/>
              </a:rPr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1.png"/><Relationship Id="rId4" Type="http://schemas.openxmlformats.org/officeDocument/2006/relationships/tags" Target="../tags/tag77.xml"/><Relationship Id="rId3" Type="http://schemas.openxmlformats.org/officeDocument/2006/relationships/image" Target="../media/image11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2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4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5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36.xml"/><Relationship Id="rId7" Type="http://schemas.openxmlformats.org/officeDocument/2006/relationships/image" Target="../media/image16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6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5.png"/><Relationship Id="rId12" Type="http://schemas.openxmlformats.org/officeDocument/2006/relationships/tags" Target="../tags/tag42.xml"/><Relationship Id="rId11" Type="http://schemas.openxmlformats.org/officeDocument/2006/relationships/image" Target="../media/image6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8.png"/><Relationship Id="rId5" Type="http://schemas.openxmlformats.org/officeDocument/2006/relationships/tags" Target="../tags/tag45.xml"/><Relationship Id="rId4" Type="http://schemas.openxmlformats.org/officeDocument/2006/relationships/image" Target="../media/image7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0.png"/><Relationship Id="rId2" Type="http://schemas.openxmlformats.org/officeDocument/2006/relationships/tags" Target="../tags/tag64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9144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9144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9144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9144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14789" y="273050"/>
            <a:ext cx="8712041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5304452" y="4933186"/>
            <a:ext cx="3622376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58" y="0"/>
            <a:ext cx="9144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9144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350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6321812" y="4917233"/>
            <a:ext cx="2822188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3535204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9144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2737007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6406993" y="15483"/>
            <a:ext cx="2737007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4228624" y="148417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2534087" y="2809615"/>
            <a:ext cx="51435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144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8.xml"/><Relationship Id="rId2" Type="http://schemas.openxmlformats.org/officeDocument/2006/relationships/image" Target="../media/image18.e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2" Type="http://schemas.openxmlformats.org/officeDocument/2006/relationships/image" Target="../media/image19.emf"/><Relationship Id="rId1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0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1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5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1.xml"/><Relationship Id="rId1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2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3.xml"/><Relationship Id="rId1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5.xml"/><Relationship Id="rId1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6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8.xml"/><Relationship Id="rId1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0.xml"/><Relationship Id="rId1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2.xml"/><Relationship Id="rId2" Type="http://schemas.openxmlformats.org/officeDocument/2006/relationships/image" Target="../media/image34.png"/><Relationship Id="rId1" Type="http://schemas.openxmlformats.org/officeDocument/2006/relationships/tags" Target="../tags/tag20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3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20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0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7.xml"/><Relationship Id="rId1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9.xml"/><Relationship Id="rId1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1.xml"/><Relationship Id="rId1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2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3.xml"/><Relationship Id="rId2" Type="http://schemas.openxmlformats.org/officeDocument/2006/relationships/image" Target="../media/image48.emf"/><Relationship Id="rId1" Type="http://schemas.openxmlformats.org/officeDocument/2006/relationships/oleObject" Target="../embeddings/oleObject3.bin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4.xml"/><Relationship Id="rId2" Type="http://schemas.openxmlformats.org/officeDocument/2006/relationships/image" Target="../media/image49.emf"/><Relationship Id="rId1" Type="http://schemas.openxmlformats.org/officeDocument/2006/relationships/oleObject" Target="../embeddings/oleObject4.bin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5.xml"/><Relationship Id="rId2" Type="http://schemas.openxmlformats.org/officeDocument/2006/relationships/image" Target="../media/image50.emf"/><Relationship Id="rId1" Type="http://schemas.openxmlformats.org/officeDocument/2006/relationships/oleObject" Target="../embeddings/oleObject5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7.xml"/><Relationship Id="rId1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0.xml"/><Relationship Id="rId1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2.xml"/><Relationship Id="rId1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3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4.xml"/><Relationship Id="rId2" Type="http://schemas.openxmlformats.org/officeDocument/2006/relationships/image" Target="../media/image56.png"/><Relationship Id="rId1" Type="http://schemas.openxmlformats.org/officeDocument/2006/relationships/hyperlink" Target="http://www.ctrip.com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5.xml"/><Relationship Id="rId1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Web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4" name="副标题 3"/>
          <p:cNvSpPr/>
          <p:nvPr>
            <p:ph type="subTitle"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——</a:t>
            </a:r>
            <a:r>
              <a:rPr lang="zh-CN" altLang="en-US"/>
              <a:t>前端开发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蔡树彬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lang="en-US" altLang="zh-CN"/>
              <a:t>2023.3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选择器类型</a:t>
            </a:r>
            <a:endParaRPr lang="zh-CN" altLang="en-US" dirty="0" smtClean="0"/>
          </a:p>
        </p:txBody>
      </p:sp>
      <p:sp>
        <p:nvSpPr>
          <p:cNvPr id="3" name="矩形 2"/>
          <p:cNvSpPr/>
          <p:nvPr/>
        </p:nvSpPr>
        <p:spPr>
          <a:xfrm>
            <a:off x="412115" y="1101090"/>
            <a:ext cx="8320405" cy="577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选择符与类选择符的区别：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）类选择符可以给任意多个标记、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选择符只能给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页面中一个标记定义样式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选择符样式比类选择符样式优先级高。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选择符局限性大，只能单独定义某个元素的样式（特殊情况下使用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）。</a:t>
            </a:r>
            <a:endParaRPr lang="zh-CN" altLang="en-US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伪类选择符：一种特殊的类选择符，最大的作用就是对链接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&lt;a&gt;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的不同状态定义不同的样式效果。</a:t>
            </a:r>
            <a:endParaRPr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11200" indent="-7112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a:link{color:#339999;text-decration:none;}    </a:t>
            </a:r>
            <a:endParaRPr lang="en-US" altLang="zh-CN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11200" indent="-7112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a:visited{color:#33cc00;text-decration:none}  //</a:t>
            </a:r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曾经流行</a:t>
            </a:r>
            <a:endParaRPr lang="en-US" altLang="zh-CN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11200" indent="-7112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a:hover{color:red;text-decration:underline;}   //</a:t>
            </a:r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主流常用</a:t>
            </a:r>
            <a:endParaRPr lang="en-US" altLang="zh-CN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11200" indent="-7112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a:active{color:blue;text-decration:underline;} </a:t>
            </a:r>
            <a:endParaRPr lang="en-US" altLang="zh-CN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11200" indent="-7112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前面这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个伪类（状态）选择符，使用的时候得依序。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11200" indent="-7112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endParaRPr lang="zh-CN" altLang="en-US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711200" indent="-7112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此外还包括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first-letter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first-line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first-child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lang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11200" indent="-7112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endParaRPr lang="en-US" altLang="zh-CN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711200" indent="-7112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	</a:t>
            </a:r>
            <a:endParaRPr lang="en-US" altLang="zh-CN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660066"/>
              </a:buClr>
              <a:buSzPct val="100000"/>
              <a:defRPr/>
            </a:pPr>
            <a:endParaRPr lang="en-US" altLang="zh-CN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517525" y="415686"/>
            <a:ext cx="7761288" cy="56792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表单概述</a:t>
            </a:r>
            <a:endParaRPr lang="zh-CN" altLang="en-US" dirty="0" smtClean="0"/>
          </a:p>
        </p:txBody>
      </p:sp>
      <p:sp>
        <p:nvSpPr>
          <p:cNvPr id="3" name="矩形 2"/>
          <p:cNvSpPr/>
          <p:nvPr/>
        </p:nvSpPr>
        <p:spPr>
          <a:xfrm>
            <a:off x="421005" y="1096010"/>
            <a:ext cx="830262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&lt;body&gt;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&lt;form name="form1" method="post" action="</a:t>
            </a:r>
            <a:r>
              <a:rPr lang="en-US" altLang="zh-CN" sz="1600" dirty="0" err="1" smtClean="0"/>
              <a:t>form_action.jsp</a:t>
            </a:r>
            <a:r>
              <a:rPr lang="en-US" altLang="zh-CN" sz="1600" dirty="0" smtClean="0"/>
              <a:t>" </a:t>
            </a:r>
            <a:r>
              <a:rPr lang="en-US" altLang="zh-CN" sz="1600" dirty="0" err="1" smtClean="0"/>
              <a:t>enctype</a:t>
            </a:r>
            <a:r>
              <a:rPr lang="en-US" altLang="zh-CN" sz="1600" dirty="0" smtClean="0"/>
              <a:t>="text/plain"&gt;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&lt;h3&gt;</a:t>
            </a:r>
            <a:r>
              <a:rPr lang="zh-CN" altLang="en-US" sz="1600" dirty="0" smtClean="0"/>
              <a:t>输入课程成绩</a:t>
            </a:r>
            <a:r>
              <a:rPr lang="en-US" altLang="zh-CN" sz="1600" dirty="0" smtClean="0"/>
              <a:t>&lt;/h3&gt;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  姓名</a:t>
            </a:r>
            <a:r>
              <a:rPr lang="en-US" altLang="zh-CN" sz="1600" dirty="0" smtClean="0"/>
              <a:t>:&lt;input type="text"/&gt;&lt;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  高等数学</a:t>
            </a:r>
            <a:r>
              <a:rPr lang="en-US" altLang="zh-CN" sz="1600" dirty="0" smtClean="0"/>
              <a:t>:&lt;input type="text" size="15"/&gt;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  大学物理</a:t>
            </a:r>
            <a:r>
              <a:rPr lang="en-US" altLang="zh-CN" sz="1600" dirty="0" smtClean="0"/>
              <a:t>:&lt;input type="text" size="15"/&gt;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/&gt;&lt;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&lt;input type="submit" value="</a:t>
            </a:r>
            <a:r>
              <a:rPr lang="zh-CN" altLang="en-US" sz="1600" dirty="0" smtClean="0"/>
              <a:t>成绩提交</a:t>
            </a:r>
            <a:r>
              <a:rPr lang="en-US" altLang="zh-CN" sz="1600" dirty="0" smtClean="0"/>
              <a:t>"/&gt;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&lt;input type="reset" value="</a:t>
            </a:r>
            <a:r>
              <a:rPr lang="zh-CN" altLang="en-US" sz="1600" dirty="0" smtClean="0"/>
              <a:t>成绩重置</a:t>
            </a:r>
            <a:r>
              <a:rPr lang="en-US" altLang="zh-CN" sz="1600" dirty="0" smtClean="0"/>
              <a:t>"/&gt;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&lt;/form&gt;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&lt;/body&gt;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endParaRPr lang="en-US" altLang="zh-CN" sz="16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 t="31767"/>
          <a:stretch>
            <a:fillRect/>
          </a:stretch>
        </p:blipFill>
        <p:spPr bwMode="auto">
          <a:xfrm>
            <a:off x="2388235" y="4255135"/>
            <a:ext cx="5440045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374015"/>
            <a:ext cx="7761288" cy="56792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表单标记</a:t>
            </a:r>
            <a:endParaRPr lang="zh-CN" altLang="en-US" dirty="0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74675" y="1195705"/>
            <a:ext cx="7573645" cy="4466590"/>
          </a:xfrm>
        </p:spPr>
        <p:txBody>
          <a:bodyPr>
            <a:noAutofit/>
          </a:bodyPr>
          <a:lstStyle/>
          <a:p>
            <a:pPr marL="381000" indent="-38100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name:</a:t>
            </a:r>
            <a:r>
              <a:rPr lang="zh-CN" altLang="en-US" sz="1600" b="0" dirty="0" smtClean="0"/>
              <a:t>给定表单名称，表单命名之后就可以用脚本语言</a:t>
            </a:r>
            <a:r>
              <a:rPr lang="en-US" altLang="zh-CN" sz="1600" b="0" dirty="0" smtClean="0"/>
              <a:t>(</a:t>
            </a:r>
            <a:r>
              <a:rPr lang="zh-CN" altLang="en-US" sz="1600" b="0" dirty="0" smtClean="0"/>
              <a:t>如</a:t>
            </a:r>
            <a:r>
              <a:rPr lang="en-US" altLang="zh-CN" sz="1600" dirty="0" smtClean="0"/>
              <a:t>JavaScript</a:t>
            </a:r>
            <a:r>
              <a:rPr lang="en-US" altLang="zh-CN" sz="1600" b="0" dirty="0" smtClean="0"/>
              <a:t>)</a:t>
            </a:r>
            <a:r>
              <a:rPr lang="zh-CN" altLang="en-US" sz="1600" b="0" dirty="0" smtClean="0"/>
              <a:t>对它进行控制。</a:t>
            </a: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/>
              <a:t>action:</a:t>
            </a:r>
            <a:r>
              <a:rPr lang="zh-CN" altLang="en-US" sz="1600" b="0" dirty="0" smtClean="0"/>
              <a:t>指定处理表单信息的服务器端应用程序。</a:t>
            </a: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/>
              <a:t>method:</a:t>
            </a:r>
            <a:r>
              <a:rPr lang="zh-CN" altLang="en-US" sz="1600" b="0" dirty="0" smtClean="0"/>
              <a:t>用于指定表单处理表单数据方法，</a:t>
            </a:r>
            <a:r>
              <a:rPr lang="en-US" altLang="zh-CN" sz="1600" b="0" dirty="0" smtClean="0"/>
              <a:t>method</a:t>
            </a:r>
            <a:r>
              <a:rPr lang="zh-CN" altLang="en-US" sz="1600" b="0" dirty="0" smtClean="0"/>
              <a:t>的值（</a:t>
            </a:r>
            <a:r>
              <a:rPr lang="en-US" altLang="zh-CN" sz="1600" b="0" dirty="0" smtClean="0"/>
              <a:t>get</a:t>
            </a:r>
            <a:r>
              <a:rPr lang="zh-CN" altLang="en-US" sz="1600" b="0" dirty="0" smtClean="0"/>
              <a:t>、</a:t>
            </a:r>
            <a:r>
              <a:rPr lang="en-US" altLang="zh-CN" sz="1600" b="0" dirty="0" smtClean="0"/>
              <a:t>post</a:t>
            </a:r>
            <a:r>
              <a:rPr lang="zh-CN" altLang="en-US" sz="1600" b="0" dirty="0" smtClean="0"/>
              <a:t>，默认</a:t>
            </a:r>
            <a:r>
              <a:rPr lang="en-US" altLang="zh-CN" sz="1600" b="0" dirty="0" smtClean="0"/>
              <a:t>get</a:t>
            </a:r>
            <a:r>
              <a:rPr lang="zh-CN" altLang="en-US" sz="1600" b="0" dirty="0" smtClean="0"/>
              <a:t>）。</a:t>
            </a: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600" dirty="0" err="1" smtClean="0"/>
              <a:t>enctype</a:t>
            </a:r>
            <a:r>
              <a:rPr lang="en-US" altLang="zh-CN" sz="1600" dirty="0" smtClean="0"/>
              <a:t>:</a:t>
            </a:r>
            <a:r>
              <a:rPr lang="zh-CN" altLang="en-US" sz="1600" b="0" dirty="0" smtClean="0"/>
              <a:t>规定表单数据在发送到服务器之前进行编码。有几种取值，分别如如下 ：</a:t>
            </a:r>
            <a:endParaRPr lang="zh-CN" altLang="en-US" sz="1600" b="0" dirty="0" smtClean="0"/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application/x-www-form-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urlencoded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在发送前编码所有字符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默认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multipart/form-data(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不对字符编码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text/plain(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空格转换为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“+”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加号，但不对特殊字符编码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0" y="2823845"/>
            <a:ext cx="127000" cy="276860"/>
          </a:xfrm>
          <a:prstGeom prst="rect">
            <a:avLst/>
          </a:prstGeom>
          <a:solidFill>
            <a:srgbClr val="F9F9F9"/>
          </a:solidFill>
          <a:ln w="9525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24576"/>
            <a:ext cx="7761288" cy="56792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定义域和域标题</a:t>
            </a:r>
            <a:endParaRPr lang="zh-CN" altLang="en-US" dirty="0" smtClean="0"/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16276"/>
            <a:ext cx="8534399" cy="38754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 smtClean="0"/>
              <a:t>利用</a:t>
            </a:r>
            <a:r>
              <a:rPr lang="en-US" altLang="zh-CN" sz="1800" dirty="0" smtClean="0"/>
              <a:t>&lt;</a:t>
            </a:r>
            <a:r>
              <a:rPr lang="en-US" altLang="zh-CN" sz="1800" dirty="0" err="1" smtClean="0"/>
              <a:t>fieldset</a:t>
            </a:r>
            <a:r>
              <a:rPr lang="en-US" altLang="zh-CN" sz="1800" dirty="0" smtClean="0"/>
              <a:t>&gt; &lt;/</a:t>
            </a:r>
            <a:r>
              <a:rPr lang="en-US" altLang="zh-CN" sz="1800" dirty="0" err="1" smtClean="0"/>
              <a:t>fieldset</a:t>
            </a:r>
            <a:r>
              <a:rPr lang="en-US" altLang="zh-CN" sz="1800" dirty="0" smtClean="0"/>
              <a:t>&gt;</a:t>
            </a:r>
            <a:r>
              <a:rPr lang="zh-CN" altLang="en-US" sz="1800" dirty="0" smtClean="0"/>
              <a:t>域标记可将表单内的相关元素进行分组。</a:t>
            </a:r>
            <a:endParaRPr lang="zh-CN" altLang="en-US" sz="1800" dirty="0" smtClean="0"/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 smtClean="0"/>
              <a:t>当一组表单元素放到</a:t>
            </a:r>
            <a:r>
              <a:rPr lang="en-US" altLang="zh-CN" sz="1800" dirty="0" err="1" smtClean="0"/>
              <a:t>fieldset</a:t>
            </a:r>
            <a:r>
              <a:rPr lang="zh-CN" altLang="en-US" sz="1800" dirty="0" smtClean="0"/>
              <a:t>标记内时，浏览器会以特殊方式来显示它们，它们可能有特殊的边界、</a:t>
            </a:r>
            <a:r>
              <a:rPr lang="en-US" altLang="zh-CN" sz="1800" dirty="0" smtClean="0"/>
              <a:t>3D</a:t>
            </a:r>
            <a:r>
              <a:rPr lang="zh-CN" altLang="en-US" sz="1800" dirty="0" smtClean="0"/>
              <a:t>效果，或者可创建一个子表单来处理这些元素。</a:t>
            </a:r>
            <a:endParaRPr lang="zh-CN" altLang="en-US" sz="1800" dirty="0" smtClean="0"/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&lt;legend&gt; &lt;/legend&gt;</a:t>
            </a:r>
            <a:r>
              <a:rPr lang="zh-CN" altLang="en-US" sz="1800" dirty="0" smtClean="0"/>
              <a:t>标记定义域标题。</a:t>
            </a:r>
            <a:endParaRPr lang="zh-CN" altLang="en-US" sz="1000" dirty="0" smtClean="0"/>
          </a:p>
          <a:p>
            <a:pPr>
              <a:lnSpc>
                <a:spcPct val="90000"/>
              </a:lnSpc>
            </a:pPr>
            <a:r>
              <a:rPr lang="zh-CN" altLang="en-US" sz="1800" dirty="0" smtClean="0">
                <a:ea typeface="宋体" panose="02010600030101010101" pitchFamily="2" charset="-122"/>
              </a:rPr>
              <a:t>基本语法	</a:t>
            </a:r>
            <a:endParaRPr lang="zh-CN" altLang="en-US" sz="1800" dirty="0" smtClean="0"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&lt;form&gt;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fieldset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&lt;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legend align=“left | center | right”&gt;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域标题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&lt;/legend&gt;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&lt;input name="" type="radio" value="" checked&gt;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……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&lt;/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fieldset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&lt;/form&gt;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定义域和域标题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endParaRPr lang="zh-CN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 t="27617"/>
          <a:stretch>
            <a:fillRect/>
          </a:stretch>
        </p:blipFill>
        <p:spPr bwMode="auto">
          <a:xfrm>
            <a:off x="2166620" y="4536440"/>
            <a:ext cx="6562725" cy="190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04800" y="1134110"/>
            <a:ext cx="8534400" cy="36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&lt;form&gt;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&lt;</a:t>
            </a:r>
            <a:r>
              <a:rPr lang="en-US" altLang="zh-CN" b="0" dirty="0" err="1" smtClean="0"/>
              <a:t>fieldset</a:t>
            </a:r>
            <a:r>
              <a:rPr lang="en-US" altLang="zh-CN" b="0" dirty="0" smtClean="0"/>
              <a:t>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  &lt;legend align="center"&gt;</a:t>
            </a:r>
            <a:r>
              <a:rPr lang="zh-CN" altLang="en-US" b="0" dirty="0" smtClean="0"/>
              <a:t>基本信息</a:t>
            </a:r>
            <a:r>
              <a:rPr lang="en-US" altLang="zh-CN" b="0" dirty="0" smtClean="0"/>
              <a:t>&lt;/legend&gt;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b="0" dirty="0" smtClean="0"/>
              <a:t>    姓名</a:t>
            </a:r>
            <a:r>
              <a:rPr lang="en-US" altLang="zh-CN" b="0" dirty="0" smtClean="0"/>
              <a:t>: &lt;input name="name" type="text"&gt;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b="0" dirty="0" smtClean="0"/>
              <a:t>    性别</a:t>
            </a:r>
            <a:r>
              <a:rPr lang="en-US" altLang="zh-CN" b="0" dirty="0" smtClean="0"/>
              <a:t>: &lt;input name="sex" type="text"&gt;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&lt;/</a:t>
            </a:r>
            <a:r>
              <a:rPr lang="en-US" altLang="zh-CN" b="0" dirty="0" err="1" smtClean="0"/>
              <a:t>fieldset</a:t>
            </a:r>
            <a:r>
              <a:rPr lang="en-US" altLang="zh-CN" b="0" dirty="0" smtClean="0"/>
              <a:t>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&lt;</a:t>
            </a:r>
            <a:r>
              <a:rPr lang="en-US" altLang="zh-CN" b="0" dirty="0" err="1" smtClean="0"/>
              <a:t>fieldset</a:t>
            </a:r>
            <a:r>
              <a:rPr lang="en-US" altLang="zh-CN" b="0" dirty="0" smtClean="0"/>
              <a:t>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  &lt;legend align="center"&gt;</a:t>
            </a:r>
            <a:r>
              <a:rPr lang="zh-CN" altLang="en-US" b="0" dirty="0" smtClean="0"/>
              <a:t>其他信息</a:t>
            </a:r>
            <a:r>
              <a:rPr lang="en-US" altLang="zh-CN" b="0" dirty="0" smtClean="0"/>
              <a:t>&lt;/legend&gt;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b="0" dirty="0" smtClean="0"/>
              <a:t>    身高</a:t>
            </a:r>
            <a:r>
              <a:rPr lang="en-US" altLang="zh-CN" b="0" dirty="0" smtClean="0"/>
              <a:t>: &lt;input name="height" type="text"&gt;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b="0" dirty="0" smtClean="0"/>
              <a:t>    体重</a:t>
            </a:r>
            <a:r>
              <a:rPr lang="en-US" altLang="zh-CN" b="0" dirty="0" smtClean="0"/>
              <a:t>: &lt;input name="</a:t>
            </a:r>
            <a:r>
              <a:rPr lang="en-US" altLang="zh-CN" b="0" dirty="0" err="1" smtClean="0"/>
              <a:t>weight"type</a:t>
            </a:r>
            <a:r>
              <a:rPr lang="en-US" altLang="zh-CN" b="0" dirty="0" smtClean="0"/>
              <a:t>="text"&gt;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&lt;/</a:t>
            </a:r>
            <a:r>
              <a:rPr lang="en-US" altLang="zh-CN" b="0" dirty="0" err="1" smtClean="0"/>
              <a:t>fieldset</a:t>
            </a:r>
            <a:r>
              <a:rPr lang="en-US" altLang="zh-CN" b="0" dirty="0" smtClean="0"/>
              <a:t>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&lt;/form&gt;</a:t>
            </a:r>
            <a:endParaRPr lang="en-US" altLang="zh-CN" b="0" dirty="0" smtClean="0"/>
          </a:p>
          <a:p>
            <a:pPr indent="0" fontAlgn="auto">
              <a:lnSpc>
                <a:spcPct val="100000"/>
              </a:lnSpc>
              <a:spcBef>
                <a:spcPts val="0"/>
              </a:spcBef>
            </a:pPr>
            <a:endParaRPr lang="en-US" altLang="zh-CN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表</a:t>
            </a:r>
            <a:r>
              <a:rPr lang="zh-CN" altLang="zh-CN" dirty="0"/>
              <a:t>单信息输入</a:t>
            </a:r>
            <a:endParaRPr lang="zh-CN" altLang="en-US" dirty="0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185545"/>
            <a:ext cx="8509000" cy="1295400"/>
          </a:xfrm>
        </p:spPr>
        <p:txBody>
          <a:bodyPr>
            <a:normAutofit lnSpcReduction="10000"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       </a:t>
            </a:r>
            <a:r>
              <a:rPr lang="zh-CN" altLang="en-US" sz="1600" dirty="0" smtClean="0">
                <a:latin typeface="+mj-ea"/>
                <a:ea typeface="+mj-ea"/>
              </a:rPr>
              <a:t>表单的主要功能是为用户提供输入信息的接口，将输入信息发送请求到服务器并等待服务器响应。</a:t>
            </a:r>
            <a:endParaRPr lang="zh-CN" altLang="en-US" sz="1600" dirty="0" smtClean="0">
              <a:latin typeface="+mj-ea"/>
              <a:ea typeface="+mj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&lt;form&gt;&lt;input name="" type=" "    &gt;&lt;/form&gt;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9546" name="Group 9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02285" y="2781300"/>
          <a:ext cx="8229600" cy="23304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52525"/>
                <a:gridCol w="2635250"/>
                <a:gridCol w="4441825"/>
              </a:tblGrid>
              <a:tr h="3416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值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kumimoji="0" lang="zh-CN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元素的名称。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type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text |password |</a:t>
                      </a:r>
                      <a:endParaRPr kumimoji="0" lang="en-US" altLang="zh-CN" sz="14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checkbox |radio |image |submit |reset |button |file |hidden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规定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元素的类型。</a:t>
                      </a:r>
                      <a:endParaRPr kumimoji="0" lang="zh-CN" altLang="en-US" sz="15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为单行文本输入框，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password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为密码输入框，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checkbox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为复选框，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radio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为单选按钮，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image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为图像按钮，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submit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为提交按钮，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reset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为重置按钮，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button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为普通按钮，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file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为文件选择框，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hidden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为隐藏框。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单行文本输入框、密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码框文本框</a:t>
            </a:r>
            <a:endParaRPr lang="zh-CN" altLang="en-US" sz="18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377825" y="1428115"/>
            <a:ext cx="8493125" cy="4572635"/>
          </a:xfrm>
        </p:spPr>
        <p:txBody>
          <a:bodyPr>
            <a:normAutofit lnSpcReduction="20000"/>
          </a:bodyPr>
          <a:lstStyle/>
          <a:p>
            <a:pPr marL="0" lvl="1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&lt;input name="" </a:t>
            </a:r>
            <a:r>
              <a:rPr lang="en-US" altLang="zh-CN" sz="1800" u="sng" dirty="0" smtClean="0">
                <a:solidFill>
                  <a:srgbClr val="FF0000"/>
                </a:solidFill>
                <a:ea typeface="宋体" panose="02010600030101010101" pitchFamily="2" charset="-122"/>
              </a:rPr>
              <a:t>type="text"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 size="" value="“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readonly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&lt;input  name=</a:t>
            </a:r>
            <a:r>
              <a:rPr lang="en-US" altLang="zh-CN" sz="1800" dirty="0" smtClean="0">
                <a:solidFill>
                  <a:srgbClr val="FF0000"/>
                </a:solidFill>
              </a:rPr>
              <a:t>" “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type="password"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  size=""&gt;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sz="20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注：</a:t>
            </a:r>
            <a:r>
              <a:rPr lang="en-US" altLang="zh-CN" sz="1600" dirty="0" err="1" smtClean="0">
                <a:solidFill>
                  <a:schemeClr val="tx1"/>
                </a:solidFill>
                <a:latin typeface="+mj-ea"/>
              </a:rPr>
              <a:t>maxlength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：设置单行输入框</a:t>
            </a:r>
            <a:r>
              <a:rPr lang="zh-CN" altLang="en-US" sz="1600" u="sng" dirty="0" smtClean="0">
                <a:solidFill>
                  <a:schemeClr val="tx1"/>
                </a:solidFill>
                <a:latin typeface="+mj-ea"/>
              </a:rPr>
              <a:t>输入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的最大字符数；</a:t>
            </a:r>
            <a:endParaRPr lang="en-US" altLang="zh-CN" sz="1600" dirty="0" smtClean="0">
              <a:solidFill>
                <a:schemeClr val="tx1"/>
              </a:solidFill>
              <a:latin typeface="+mj-ea"/>
            </a:endParaRPr>
          </a:p>
          <a:p>
            <a:pPr marL="541655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020" algn="l"/>
              </a:tabLst>
            </a:pPr>
            <a:r>
              <a:rPr lang="en-US" altLang="zh-CN" sz="1600" dirty="0" smtClean="0">
                <a:solidFill>
                  <a:schemeClr val="tx1"/>
                </a:solidFill>
                <a:latin typeface="+mj-ea"/>
              </a:rPr>
              <a:t>size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：设置单行输入框可</a:t>
            </a:r>
            <a:r>
              <a:rPr lang="zh-CN" altLang="en-US" sz="1600" u="sng" dirty="0" smtClean="0">
                <a:solidFill>
                  <a:schemeClr val="tx1"/>
                </a:solidFill>
                <a:latin typeface="+mj-ea"/>
              </a:rPr>
              <a:t>显示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的最大字符数；</a:t>
            </a:r>
            <a:endParaRPr lang="en-US" altLang="zh-CN" sz="1600" dirty="0" smtClean="0">
              <a:solidFill>
                <a:schemeClr val="tx1"/>
              </a:solidFill>
              <a:latin typeface="+mj-ea"/>
            </a:endParaRPr>
          </a:p>
          <a:p>
            <a:pPr marL="541655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020" algn="l"/>
              </a:tabLst>
            </a:pPr>
            <a:r>
              <a:rPr lang="en-US" altLang="zh-CN" sz="1600" dirty="0" smtClean="0">
                <a:solidFill>
                  <a:schemeClr val="tx1"/>
                </a:solidFill>
                <a:latin typeface="+mj-ea"/>
              </a:rPr>
              <a:t>value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：文本框的值，指定输入框中</a:t>
            </a:r>
            <a:r>
              <a:rPr lang="zh-CN" altLang="en-US" sz="1600" u="sng" dirty="0" smtClean="0">
                <a:solidFill>
                  <a:schemeClr val="tx1"/>
                </a:solidFill>
                <a:latin typeface="+mj-ea"/>
              </a:rPr>
              <a:t>初始值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；</a:t>
            </a:r>
            <a:endParaRPr lang="en-US" altLang="zh-CN" sz="1600" dirty="0" smtClean="0">
              <a:solidFill>
                <a:schemeClr val="tx1"/>
              </a:solidFill>
              <a:latin typeface="+mj-ea"/>
            </a:endParaRPr>
          </a:p>
          <a:p>
            <a:pPr marL="541655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020" algn="l"/>
              </a:tabLst>
            </a:pPr>
            <a:r>
              <a:rPr lang="en-US" altLang="zh-CN" sz="1600" dirty="0" err="1" smtClean="0">
                <a:solidFill>
                  <a:schemeClr val="tx1"/>
                </a:solidFill>
                <a:latin typeface="+mj-ea"/>
              </a:rPr>
              <a:t>readonly</a:t>
            </a:r>
            <a:r>
              <a:rPr lang="en-US" altLang="zh-CN" sz="1600" dirty="0" smtClean="0">
                <a:solidFill>
                  <a:schemeClr val="tx1"/>
                </a:solidFill>
                <a:latin typeface="+mj-ea"/>
              </a:rPr>
              <a:t>: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只读</a:t>
            </a:r>
            <a:r>
              <a:rPr lang="en-US" altLang="zh-CN" sz="1600" dirty="0" smtClean="0">
                <a:solidFill>
                  <a:schemeClr val="tx1"/>
                </a:solidFill>
                <a:latin typeface="+mj-ea"/>
              </a:rPr>
              <a:t>,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文本框不可编辑。</a:t>
            </a:r>
            <a:endParaRPr lang="en-US" altLang="zh-CN" sz="1600" dirty="0" smtClean="0">
              <a:solidFill>
                <a:schemeClr val="tx1"/>
              </a:solidFill>
              <a:latin typeface="+mj-ea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1600" dirty="0" smtClean="0">
                <a:solidFill>
                  <a:schemeClr val="tx1"/>
                </a:solidFill>
                <a:ea typeface="黑体" panose="02010609060101010101" charset="-122"/>
              </a:rPr>
              <a:t>     密码输入框与单行文本输入框的区别</a:t>
            </a:r>
            <a:endParaRPr lang="zh-CN" altLang="en-US" sz="1600" dirty="0" smtClean="0">
              <a:solidFill>
                <a:schemeClr val="tx1"/>
              </a:solidFill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1" y="517286"/>
            <a:ext cx="7761287" cy="56792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复选框</a:t>
            </a:r>
            <a:r>
              <a:rPr lang="zh-CN" altLang="en-US" dirty="0"/>
              <a:t>、单选按钮</a:t>
            </a:r>
            <a:endParaRPr lang="zh-CN" altLang="en-US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68145"/>
            <a:ext cx="8534400" cy="459867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&lt;input name="" type="checkbox" value="" checked&gt;</a:t>
            </a:r>
            <a:endParaRPr lang="en-US" altLang="zh-CN" dirty="0" smtClean="0">
              <a:latin typeface="+mj-ea"/>
            </a:endParaRPr>
          </a:p>
          <a:p>
            <a:pPr lvl="1"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input name="" type="radio"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value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="" checked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indent="0">
              <a:buNone/>
            </a:pPr>
            <a:endParaRPr lang="zh-CN" altLang="en-US" dirty="0" smtClean="0">
              <a:latin typeface="+mj-ea"/>
            </a:endParaRPr>
          </a:p>
          <a:p>
            <a:pPr marL="0" lvl="1" indent="0">
              <a:buNone/>
            </a:pPr>
            <a:endParaRPr lang="zh-CN" altLang="en-US" sz="1600" dirty="0" smtClean="0">
              <a:latin typeface="+mj-ea"/>
            </a:endParaRPr>
          </a:p>
          <a:p>
            <a:pPr marL="0" lvl="1" indent="0">
              <a:buNone/>
            </a:pPr>
            <a:r>
              <a:rPr lang="zh-CN" altLang="en-US" sz="1600" dirty="0" smtClean="0">
                <a:latin typeface="+mj-ea"/>
              </a:rPr>
              <a:t>注：</a:t>
            </a:r>
            <a:r>
              <a:rPr lang="en-US" altLang="zh-CN" sz="1600" dirty="0" smtClean="0">
                <a:latin typeface="+mj-ea"/>
              </a:rPr>
              <a:t>checked</a:t>
            </a:r>
            <a:r>
              <a:rPr lang="zh-CN" altLang="en-US" sz="1600" dirty="0" smtClean="0">
                <a:latin typeface="+mj-ea"/>
              </a:rPr>
              <a:t>表示预选中。</a:t>
            </a:r>
            <a:endParaRPr lang="zh-CN" altLang="en-US" sz="1600" dirty="0" smtClean="0">
              <a:latin typeface="+mj-ea"/>
            </a:endParaRPr>
          </a:p>
          <a:p>
            <a:pPr marL="0" lvl="1" indent="0">
              <a:buNone/>
            </a:pPr>
            <a:r>
              <a:rPr lang="zh-CN" altLang="en-US" sz="1600" dirty="0" smtClean="0">
                <a:latin typeface="+mj-ea"/>
              </a:rPr>
              <a:t>每一个复选框</a:t>
            </a:r>
            <a:r>
              <a:rPr lang="en-US" altLang="zh-CN" sz="1600" dirty="0" smtClean="0">
                <a:latin typeface="+mj-ea"/>
              </a:rPr>
              <a:t>name</a:t>
            </a:r>
            <a:r>
              <a:rPr lang="zh-CN" altLang="en-US" sz="1600" dirty="0" smtClean="0">
                <a:latin typeface="+mj-ea"/>
              </a:rPr>
              <a:t>、</a:t>
            </a:r>
            <a:r>
              <a:rPr lang="en-US" altLang="zh-CN" sz="1600" dirty="0" smtClean="0">
                <a:latin typeface="+mj-ea"/>
              </a:rPr>
              <a:t>value</a:t>
            </a:r>
            <a:r>
              <a:rPr lang="zh-CN" altLang="en-US" sz="1600" dirty="0" smtClean="0">
                <a:latin typeface="+mj-ea"/>
              </a:rPr>
              <a:t>属性都是不同的。</a:t>
            </a:r>
            <a:endParaRPr lang="zh-CN" altLang="en-US" sz="1600" dirty="0" smtClean="0">
              <a:latin typeface="+mj-ea"/>
            </a:endParaRPr>
          </a:p>
          <a:p>
            <a:pPr marL="0" lvl="1" indent="0">
              <a:buNone/>
            </a:pPr>
            <a:r>
              <a:rPr lang="zh-CN" altLang="en-US" sz="1600" dirty="0" smtClean="0">
                <a:latin typeface="+mj-ea"/>
              </a:rPr>
              <a:t>每</a:t>
            </a:r>
            <a:r>
              <a:rPr lang="zh-CN" altLang="en-US" sz="1600" dirty="0">
                <a:latin typeface="+mj-ea"/>
              </a:rPr>
              <a:t>组单选按钮的</a:t>
            </a:r>
            <a:r>
              <a:rPr lang="en-US" altLang="zh-CN" sz="1600" dirty="0">
                <a:latin typeface="+mj-ea"/>
              </a:rPr>
              <a:t>name</a:t>
            </a:r>
            <a:r>
              <a:rPr lang="zh-CN" altLang="en-US" sz="1600" dirty="0">
                <a:latin typeface="+mj-ea"/>
              </a:rPr>
              <a:t>值必须相同，而</a:t>
            </a:r>
            <a:r>
              <a:rPr lang="en-US" altLang="zh-CN" sz="1600" dirty="0">
                <a:latin typeface="+mj-ea"/>
              </a:rPr>
              <a:t>value</a:t>
            </a:r>
            <a:r>
              <a:rPr lang="zh-CN" altLang="en-US" sz="1600" dirty="0">
                <a:latin typeface="+mj-ea"/>
              </a:rPr>
              <a:t>属性值必须不同</a:t>
            </a:r>
            <a:r>
              <a:rPr lang="zh-CN" altLang="en-US" sz="1600" dirty="0" smtClean="0">
                <a:latin typeface="+mj-ea"/>
              </a:rPr>
              <a:t>。</a:t>
            </a:r>
            <a:endParaRPr lang="zh-CN" altLang="en-US" sz="1600" dirty="0" smtClean="0">
              <a:latin typeface="+mj-ea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单选按钮、复选框案例 </a:t>
            </a:r>
            <a:endParaRPr lang="zh-CN" altLang="en-US" dirty="0" smtClean="0"/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502285" y="1298575"/>
            <a:ext cx="7981950" cy="27997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&lt;fieldset&gt;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&lt;legend&gt;</a:t>
            </a:r>
            <a:r>
              <a:rPr lang="zh-CN" altLang="en-US" sz="1600" dirty="0" smtClean="0"/>
              <a:t>请填写个人信息</a:t>
            </a:r>
            <a:r>
              <a:rPr lang="en-US" altLang="zh-CN" sz="1600" dirty="0" smtClean="0"/>
              <a:t>&lt;/legend&gt;&lt;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姓名：</a:t>
            </a:r>
            <a:r>
              <a:rPr lang="en-US" altLang="zh-CN" sz="1600" dirty="0" smtClean="0"/>
              <a:t>&lt;input type="text" name="</a:t>
            </a:r>
            <a:r>
              <a:rPr lang="en-US" altLang="zh-CN" sz="1600" dirty="0" err="1" smtClean="0"/>
              <a:t>xm</a:t>
            </a:r>
            <a:r>
              <a:rPr lang="en-US" altLang="zh-CN" sz="1600" dirty="0" smtClean="0"/>
              <a:t>" </a:t>
            </a:r>
            <a:r>
              <a:rPr lang="en-US" altLang="zh-CN" sz="1600" dirty="0" err="1" smtClean="0"/>
              <a:t>maxlength</a:t>
            </a:r>
            <a:r>
              <a:rPr lang="en-US" altLang="zh-CN" sz="1600" dirty="0" smtClean="0"/>
              <a:t>="10" size="10"&gt;&lt;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爱好：</a:t>
            </a:r>
            <a:r>
              <a:rPr lang="en-US" altLang="zh-CN" sz="1600" dirty="0" smtClean="0"/>
              <a:t>&lt;input type="checkbox" name="c1" value="</a:t>
            </a:r>
            <a:r>
              <a:rPr lang="zh-CN" altLang="en-US" sz="1600" dirty="0" smtClean="0"/>
              <a:t>读书</a:t>
            </a:r>
            <a:r>
              <a:rPr lang="en-US" altLang="zh-CN" sz="1600" dirty="0" smtClean="0"/>
              <a:t>"/&gt;</a:t>
            </a:r>
            <a:r>
              <a:rPr lang="zh-CN" altLang="en-US" sz="1600" dirty="0" smtClean="0"/>
              <a:t>读书</a:t>
            </a:r>
            <a:endParaRPr lang="zh-CN" altLang="en-US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&lt;input type="checkbox" name="c2" value="</a:t>
            </a:r>
            <a:r>
              <a:rPr lang="zh-CN" altLang="en-US" sz="1600" dirty="0" smtClean="0"/>
              <a:t>唱歌</a:t>
            </a:r>
            <a:r>
              <a:rPr lang="en-US" altLang="zh-CN" sz="1600" dirty="0" smtClean="0"/>
              <a:t>" checked="checked"/&gt;</a:t>
            </a:r>
            <a:r>
              <a:rPr lang="zh-CN" altLang="en-US" sz="1600" dirty="0" smtClean="0"/>
              <a:t>唱歌</a:t>
            </a:r>
            <a:endParaRPr lang="zh-CN" altLang="en-US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&lt;input type="checkbox" name="c3" value="</a:t>
            </a:r>
            <a:r>
              <a:rPr lang="zh-CN" altLang="en-US" sz="1600" dirty="0" smtClean="0"/>
              <a:t>游戏</a:t>
            </a:r>
            <a:r>
              <a:rPr lang="en-US" altLang="zh-CN" sz="1600" dirty="0" smtClean="0"/>
              <a:t>" checked="checked"/&gt;</a:t>
            </a:r>
            <a:r>
              <a:rPr lang="zh-CN" altLang="en-US" sz="1600" dirty="0" smtClean="0"/>
              <a:t>游戏</a:t>
            </a:r>
            <a:r>
              <a:rPr lang="en-US" altLang="zh-CN" sz="1600" dirty="0" smtClean="0"/>
              <a:t>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性别：</a:t>
            </a:r>
            <a:endParaRPr lang="zh-CN" altLang="en-US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&lt;input type="radio" name="sex" value="male" checked="checked"/&gt;</a:t>
            </a:r>
            <a:r>
              <a:rPr lang="zh-CN" altLang="en-US" sz="1600" dirty="0" smtClean="0"/>
              <a:t>男性</a:t>
            </a:r>
            <a:endParaRPr lang="zh-CN" altLang="en-US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&lt;input type="radio" name="sex" value="female"/&gt;</a:t>
            </a:r>
            <a:r>
              <a:rPr lang="zh-CN" altLang="en-US" sz="1600" dirty="0" smtClean="0"/>
              <a:t>女性</a:t>
            </a:r>
            <a:endParaRPr lang="zh-CN" altLang="en-US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&lt;/</a:t>
            </a:r>
            <a:r>
              <a:rPr lang="en-US" altLang="zh-CN" sz="1600" dirty="0" err="1" smtClean="0"/>
              <a:t>fieldset</a:t>
            </a:r>
            <a:r>
              <a:rPr lang="en-US" altLang="zh-CN" sz="1600" dirty="0" smtClean="0"/>
              <a:t>&gt;	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endParaRPr lang="en-US" altLang="zh-CN" sz="1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 t="32866"/>
          <a:stretch>
            <a:fillRect/>
          </a:stretch>
        </p:blipFill>
        <p:spPr bwMode="auto">
          <a:xfrm>
            <a:off x="1333500" y="4511675"/>
            <a:ext cx="49657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图像按钮 </a:t>
            </a:r>
            <a:endParaRPr lang="zh-CN" altLang="en-US" dirty="0" smtClean="0"/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650875" y="1668066"/>
            <a:ext cx="8356600" cy="389334"/>
          </a:xfrm>
        </p:spPr>
        <p:txBody>
          <a:bodyPr>
            <a:normAutofit lnSpcReduction="2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&lt;input name="" type="image"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 width="" height=" "  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09270" y="2314575"/>
            <a:ext cx="7354570" cy="1168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form&gt;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h3&gt;</a:t>
            </a:r>
            <a:r>
              <a:rPr lang="zh-CN" altLang="en-US" sz="1400" dirty="0"/>
              <a:t>我国首艘航母辽宁号</a:t>
            </a:r>
            <a:r>
              <a:rPr lang="en-US" altLang="zh-CN" sz="1400" dirty="0"/>
              <a:t>&lt;/h3&gt;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input type="image" name="image" </a:t>
            </a:r>
            <a:r>
              <a:rPr lang="en-US" altLang="zh-CN" sz="1400" dirty="0" err="1"/>
              <a:t>src</a:t>
            </a:r>
            <a:r>
              <a:rPr lang="en-US" altLang="zh-CN" sz="1400" dirty="0"/>
              <a:t>="liaoninghao.jpg" </a:t>
            </a:r>
            <a:r>
              <a:rPr lang="en-US" altLang="zh-CN" sz="1400" dirty="0" smtClean="0"/>
              <a:t>align="center" /&gt;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input type="submit" value="</a:t>
            </a:r>
            <a:r>
              <a:rPr lang="zh-CN" altLang="en-US" sz="1400" dirty="0"/>
              <a:t>提交</a:t>
            </a:r>
            <a:r>
              <a:rPr lang="en-US" altLang="zh-CN" sz="1400" dirty="0"/>
              <a:t>"&gt;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form&gt;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endParaRPr lang="zh-CN" altLang="en-US" sz="1600" dirty="0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5565140" y="3535045"/>
            <a:ext cx="3048000" cy="922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注：</a:t>
            </a:r>
            <a:r>
              <a:rPr lang="en-US" altLang="zh-CN" b="0" dirty="0" err="1">
                <a:latin typeface="微软雅黑" panose="020B0503020204020204" charset="-122"/>
                <a:ea typeface="微软雅黑" panose="020B0503020204020204" charset="-122"/>
              </a:rPr>
              <a:t>src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属性是必需的，它用于设置图像文件的路径。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就是有图片的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submit</a:t>
            </a:r>
            <a:endParaRPr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 cstate="print"/>
          <a:srcRect t="32055"/>
          <a:stretch>
            <a:fillRect/>
          </a:stretch>
        </p:blipFill>
        <p:spPr bwMode="auto">
          <a:xfrm>
            <a:off x="822325" y="4106545"/>
            <a:ext cx="4122420" cy="186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提交按钮</a:t>
            </a:r>
            <a:r>
              <a:rPr lang="zh-CN" altLang="en-US" dirty="0"/>
              <a:t>、</a:t>
            </a:r>
            <a:r>
              <a:rPr lang="zh-CN" altLang="en-US" dirty="0" smtClean="0"/>
              <a:t>重</a:t>
            </a:r>
            <a:r>
              <a:rPr lang="zh-CN" altLang="en-US" dirty="0"/>
              <a:t>置按</a:t>
            </a:r>
            <a:r>
              <a:rPr lang="zh-CN" altLang="en-US" dirty="0" smtClean="0"/>
              <a:t>钮和普</a:t>
            </a:r>
            <a:r>
              <a:rPr lang="zh-CN" altLang="en-US" dirty="0"/>
              <a:t>通按钮</a:t>
            </a:r>
            <a:endParaRPr lang="zh-CN" altLang="en-US" dirty="0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363220" y="1316355"/>
            <a:ext cx="8048625" cy="4729480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&lt;input name="" type="submit"  value=""&gt;</a:t>
            </a:r>
            <a:endParaRPr lang="en-US" altLang="zh-CN" sz="20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注：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value: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1600" b="0" dirty="0">
                <a:latin typeface="微软雅黑" panose="020B0503020204020204" charset="-122"/>
                <a:ea typeface="微软雅黑" panose="020B0503020204020204" charset="-122"/>
              </a:rPr>
              <a:t>指定显示在提交按钮上的文字，默认值“提交查询内容”，需要给</a:t>
            </a:r>
            <a:r>
              <a:rPr lang="en-US" altLang="zh-CN" sz="1600" b="0" dirty="0">
                <a:latin typeface="微软雅黑" panose="020B0503020204020204" charset="-122"/>
                <a:ea typeface="微软雅黑" panose="020B0503020204020204" charset="-122"/>
              </a:rPr>
              <a:t>value</a:t>
            </a:r>
            <a:r>
              <a:rPr lang="zh-CN" altLang="en-US" sz="1600" b="0" dirty="0">
                <a:latin typeface="微软雅黑" panose="020B0503020204020204" charset="-122"/>
                <a:ea typeface="微软雅黑" panose="020B0503020204020204" charset="-122"/>
              </a:rPr>
              <a:t>赋个初值。点击提交按钮后，将表单数据提交给服务器。    </a:t>
            </a:r>
            <a:r>
              <a:rPr lang="zh-CN" altLang="en-US" sz="1400" b="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endParaRPr lang="en-US" altLang="zh-CN" sz="14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input name=" "    type="reset"    value</a:t>
            </a: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=""&gt;</a:t>
            </a:r>
            <a:endParaRPr lang="en-US" altLang="zh-CN" sz="20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600" b="0" dirty="0">
                <a:ea typeface="黑体" panose="02010609060101010101" charset="-122"/>
              </a:rPr>
              <a:t>注：</a:t>
            </a:r>
            <a:r>
              <a:rPr lang="en-US" altLang="zh-CN" sz="1600" b="0" dirty="0">
                <a:ea typeface="黑体" panose="02010609060101010101" charset="-122"/>
              </a:rPr>
              <a:t>value</a:t>
            </a:r>
            <a:r>
              <a:rPr lang="zh-CN" altLang="en-US" sz="1600" b="0" dirty="0">
                <a:ea typeface="黑体" panose="02010609060101010101" charset="-122"/>
              </a:rPr>
              <a:t>值默认为“重置”，不需要定义，但可以改变。点击该按钮可将表单域的内容清空</a:t>
            </a:r>
            <a:r>
              <a:rPr lang="zh-CN" altLang="en-US" sz="1600" b="0" dirty="0" smtClean="0">
                <a:ea typeface="黑体" panose="02010609060101010101" charset="-122"/>
              </a:rPr>
              <a:t>。</a:t>
            </a:r>
            <a:endParaRPr lang="en-US" altLang="zh-CN" sz="1600" b="0" dirty="0" smtClean="0">
              <a:ea typeface="黑体" panose="02010609060101010101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input name="" type="button" value="" </a:t>
            </a:r>
            <a:r>
              <a:rPr lang="en-US" altLang="zh-CN" sz="2000" dirty="0" err="1">
                <a:solidFill>
                  <a:srgbClr val="FF0000"/>
                </a:solidFill>
                <a:ea typeface="宋体" panose="02010600030101010101" pitchFamily="2" charset="-122"/>
              </a:rPr>
              <a:t>onclick</a:t>
            </a: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=""&gt;</a:t>
            </a:r>
            <a:endParaRPr lang="en-US" altLang="zh-CN" sz="14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600" b="0" dirty="0">
                <a:ea typeface="黑体" panose="02010609060101010101" charset="-122"/>
              </a:rPr>
              <a:t>注：普通按钮需要定义</a:t>
            </a:r>
            <a:r>
              <a:rPr lang="en-US" altLang="zh-CN" sz="1600" b="0" dirty="0" err="1">
                <a:ea typeface="黑体" panose="02010609060101010101" charset="-122"/>
              </a:rPr>
              <a:t>onclick</a:t>
            </a:r>
            <a:r>
              <a:rPr lang="zh-CN" altLang="en-US" sz="1600" b="0" dirty="0">
                <a:ea typeface="黑体" panose="02010609060101010101" charset="-122"/>
              </a:rPr>
              <a:t>属性，才能进行表单处理</a:t>
            </a:r>
            <a:r>
              <a:rPr lang="zh-CN" altLang="en-US" sz="1600" b="0" dirty="0" smtClean="0">
                <a:ea typeface="黑体" panose="02010609060101010101" charset="-122"/>
              </a:rPr>
              <a:t>。</a:t>
            </a:r>
            <a:r>
              <a:rPr lang="zh-CN" altLang="en-US" sz="3600" b="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 b="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选择器类型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3740" y="1308100"/>
            <a:ext cx="7717155" cy="122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0" dirty="0" smtClean="0">
                <a:latin typeface="微软雅黑" panose="020B0503020204020204" charset="-122"/>
                <a:ea typeface="微软雅黑" panose="020B0503020204020204" charset="-122"/>
              </a:rPr>
              <a:t>CSS </a:t>
            </a:r>
            <a:r>
              <a:rPr lang="zh-CN" altLang="en-US" sz="2000" b="0" dirty="0" smtClean="0">
                <a:latin typeface="微软雅黑" panose="020B0503020204020204" charset="-122"/>
                <a:ea typeface="微软雅黑" panose="020B0503020204020204" charset="-122"/>
              </a:rPr>
              <a:t>属性选择器</a:t>
            </a:r>
            <a:endParaRPr lang="en-US" altLang="zh-CN" sz="20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zh-CN" b="0" dirty="0" smtClean="0">
                <a:latin typeface="微软雅黑" panose="020B0503020204020204" charset="-122"/>
                <a:ea typeface="微软雅黑" panose="020B0503020204020204" charset="-122"/>
              </a:rPr>
              <a:t>定义属性选择器时，方括号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“[]”</a:t>
            </a:r>
            <a:r>
              <a:rPr lang="zh-CN" altLang="zh-CN" b="0" dirty="0" smtClean="0">
                <a:latin typeface="微软雅黑" panose="020B0503020204020204" charset="-122"/>
                <a:ea typeface="微软雅黑" panose="020B0503020204020204" charset="-122"/>
              </a:rPr>
              <a:t>将属性包围住，如下所示：</a:t>
            </a: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pt-BR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属性名</a:t>
            </a:r>
            <a:r>
              <a:rPr lang="pt-BR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]{</a:t>
            </a:r>
            <a:r>
              <a:rPr lang="zh-CN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pt-BR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属性值</a:t>
            </a:r>
            <a:r>
              <a:rPr lang="pt-BR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r>
              <a:rPr lang="zh-CN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pt-BR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属性值</a:t>
            </a:r>
            <a:r>
              <a:rPr lang="pt-BR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;...;}</a:t>
            </a:r>
            <a:endParaRPr lang="zh-CN" altLang="zh-CN" b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pt-BR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 [title]{color:red;} /*</a:t>
            </a:r>
            <a:r>
              <a:rPr lang="zh-CN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带有</a:t>
            </a:r>
            <a:r>
              <a:rPr lang="pt-BR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r>
              <a:rPr lang="zh-CN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属性的所有元素设置样式</a:t>
            </a:r>
            <a:r>
              <a:rPr lang="pt-BR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*/</a:t>
            </a:r>
            <a:endParaRPr lang="pt-BR" altLang="zh-CN" b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14400" y="3124200"/>
          <a:ext cx="7620000" cy="25323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7265"/>
                <a:gridCol w="5372735"/>
              </a:tblGrid>
              <a:tr h="263212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选择器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</a:tr>
              <a:tr h="262890">
                <a:tc>
                  <a:txBody>
                    <a:bodyPr/>
                    <a:lstStyle/>
                    <a:p>
                      <a:pPr indent="9461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[attribute]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indent="17716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用于选取带有指定属性的标记。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</a:tr>
              <a:tr h="235585">
                <a:tc>
                  <a:txBody>
                    <a:bodyPr/>
                    <a:lstStyle/>
                    <a:p>
                      <a:pPr indent="9461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[attribute=value]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indent="17716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用于选取带有指定属性和值的标记。</a:t>
                      </a:r>
                      <a:endParaRPr lang="zh-CN" sz="14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17716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class=”value” </a:t>
                      </a:r>
                      <a:r>
                        <a:rPr lang="zh-CN" alt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和</a:t>
                      </a:r>
                      <a:r>
                        <a:rPr lang="en-US" alt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id=”value”</a:t>
                      </a:r>
                      <a:endParaRPr lang="en-US" altLang="zh-CN" sz="14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</a:tr>
              <a:tr h="263525">
                <a:tc>
                  <a:txBody>
                    <a:bodyPr/>
                    <a:lstStyle/>
                    <a:p>
                      <a:pPr indent="9461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[attribute~=value]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indent="17145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用于选取属性值中包含指定词汇的标记</a:t>
                      </a:r>
                      <a:r>
                        <a:rPr 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用空格分隔的字词列表</a:t>
                      </a:r>
                      <a:r>
                        <a:rPr 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。</a:t>
                      </a:r>
                      <a:endParaRPr lang="zh-CN" sz="14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17145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value=”consist of serveral tokens”, 4</a:t>
                      </a:r>
                      <a:r>
                        <a:rPr lang="zh-CN" alt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个单词任一即可</a:t>
                      </a:r>
                      <a:endParaRPr lang="zh-CN" altLang="en-US" sz="14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</a:tr>
              <a:tr h="526426">
                <a:tc>
                  <a:txBody>
                    <a:bodyPr/>
                    <a:lstStyle/>
                    <a:p>
                      <a:pPr indent="9461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[attribute|=value]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indent="17716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用于选取带有以指定值开头的属性值的标记</a:t>
                      </a:r>
                      <a:r>
                        <a:rPr 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zh-CN" sz="1400" kern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属性值是</a:t>
                      </a:r>
                      <a:r>
                        <a:rPr lang="en-US" sz="1400" kern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value</a:t>
                      </a:r>
                      <a:r>
                        <a:rPr lang="zh-CN" sz="1400" kern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或者以“</a:t>
                      </a:r>
                      <a:r>
                        <a:rPr lang="en-US" sz="1400" kern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value-</a:t>
                      </a:r>
                      <a:r>
                        <a:rPr lang="zh-CN" sz="1400" kern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”开头的值</a:t>
                      </a:r>
                      <a:r>
                        <a:rPr 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。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</a:tr>
              <a:tr h="263212">
                <a:tc>
                  <a:txBody>
                    <a:bodyPr/>
                    <a:lstStyle/>
                    <a:p>
                      <a:pPr indent="9461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[attribute^=value]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indent="17716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匹配属性值以指定值开头的每个标记。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</a:tr>
              <a:tr h="263212">
                <a:tc>
                  <a:txBody>
                    <a:bodyPr/>
                    <a:lstStyle/>
                    <a:p>
                      <a:pPr indent="9461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[attribute$=value]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indent="17716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匹配属性值以指定值结尾的每个标记。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</a:tr>
              <a:tr h="263212">
                <a:tc>
                  <a:txBody>
                    <a:bodyPr/>
                    <a:lstStyle/>
                    <a:p>
                      <a:pPr indent="9461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[attribute*=value]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indent="17716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匹配属性值中包含指定值的每个标记。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anchorCtr="1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按钮组合案例</a:t>
            </a:r>
            <a:endParaRPr lang="zh-CN" altLang="en-US" dirty="0" smtClean="0"/>
          </a:p>
        </p:txBody>
      </p:sp>
      <p:sp>
        <p:nvSpPr>
          <p:cNvPr id="2" name="矩形 1"/>
          <p:cNvSpPr/>
          <p:nvPr/>
        </p:nvSpPr>
        <p:spPr>
          <a:xfrm>
            <a:off x="462280" y="1338580"/>
            <a:ext cx="8219440" cy="482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 type="text/</a:t>
            </a:r>
            <a:r>
              <a:rPr lang="en-US" altLang="zh-CN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input{width:100px;height:25px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body{text-</a:t>
            </a:r>
            <a:r>
              <a:rPr lang="en-US" altLang="zh-CN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align:center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fieldset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{width:400px;height:180px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&lt;form&gt;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fieldset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&lt;legend&gt;</a:t>
            </a: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三种按钮的应用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&lt;/legend&gt;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&lt;h3&gt;</a:t>
            </a: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请输入用户信息：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&lt;/h3&gt;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用户名：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&lt;input type="text" name="username" size="10"/&gt;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密码：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&lt;input type="password" name="password" size="10"/&gt;&lt;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br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/&gt;&lt;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br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&amp;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nbsp;&amp;nbsp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;&lt;input type="submit" name="submit" value="</a:t>
            </a: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提交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"/&gt;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&lt;input type="reset" name="reset" value="</a:t>
            </a: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重置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"/&gt;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&lt;input type="button" name="button" value="</a:t>
            </a: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注册新用户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" 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onclick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=""/&gt;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&lt;/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fieldset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&lt;/form&gt;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400"/>
              </a:lnSpc>
            </a:pP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print"/>
          <a:srcRect t="28074" r="47555"/>
          <a:stretch>
            <a:fillRect/>
          </a:stretch>
        </p:blipFill>
        <p:spPr bwMode="auto">
          <a:xfrm>
            <a:off x="4383405" y="770890"/>
            <a:ext cx="4553585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文件选择框及隐</a:t>
            </a:r>
            <a:r>
              <a:rPr lang="zh-CN" altLang="en-US" dirty="0"/>
              <a:t>藏框</a:t>
            </a:r>
            <a:endParaRPr lang="zh-CN" altLang="en-US" dirty="0" smtClean="0"/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57350"/>
            <a:ext cx="8534400" cy="46869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&lt;input  name=""  type="file"&gt;</a:t>
            </a:r>
            <a:endParaRPr lang="en-US" altLang="zh-CN" sz="18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zh-CN" altLang="en-US" sz="1600" b="0" dirty="0">
                <a:ea typeface="黑体" panose="02010609060101010101" charset="-122"/>
              </a:rPr>
              <a:t>注：选择文件后并不能真正打开，只是将文件名回填到文件输入框内</a:t>
            </a:r>
            <a:r>
              <a:rPr lang="zh-CN" altLang="en-US" sz="1600" b="0" dirty="0" smtClean="0">
                <a:ea typeface="黑体" panose="02010609060101010101" charset="-122"/>
              </a:rPr>
              <a:t>。</a:t>
            </a:r>
            <a:endParaRPr lang="zh-CN" altLang="en-US" sz="1600" b="0" dirty="0" smtClean="0">
              <a:ea typeface="黑体" panose="02010609060101010101" charset="-122"/>
            </a:endParaRPr>
          </a:p>
          <a:p>
            <a:pPr>
              <a:buNone/>
            </a:pPr>
            <a:endParaRPr lang="en-US" altLang="zh-CN" b="0" dirty="0" smtClean="0">
              <a:ea typeface="黑体" panose="02010609060101010101" charset="-122"/>
            </a:endParaRPr>
          </a:p>
          <a:p>
            <a:pPr lvl="1"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input name="" type="hidden" value</a:t>
            </a:r>
            <a:r>
              <a:rPr lang="en-US" altLang="zh-CN" sz="1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=""&gt;</a:t>
            </a:r>
            <a:endParaRPr lang="en-US" altLang="zh-CN" sz="1800" b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zh-CN" altLang="en-US" sz="1600" b="0" dirty="0">
                <a:ea typeface="黑体" panose="02010609060101010101" charset="-122"/>
              </a:rPr>
              <a:t>注：隐藏框不显示在表单中，随用户表单一起提交给服务器</a:t>
            </a:r>
            <a:r>
              <a:rPr lang="zh-CN" altLang="en-US" sz="3200" b="0" dirty="0" smtClean="0">
                <a:ea typeface="黑体" panose="02010609060101010101" charset="-122"/>
              </a:rPr>
              <a:t>。</a:t>
            </a:r>
            <a:endParaRPr lang="en-US" altLang="zh-CN" sz="3200" b="0" dirty="0" smtClean="0">
              <a:ea typeface="黑体" panose="02010609060101010101" charset="-122"/>
            </a:endParaRPr>
          </a:p>
          <a:p>
            <a:pPr lvl="1">
              <a:buNone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6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文件选择框、隐藏框案例</a:t>
            </a:r>
            <a:endParaRPr lang="zh-CN" altLang="en-US" dirty="0" smtClean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502285" y="1267460"/>
            <a:ext cx="7597140" cy="3538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&lt;</a:t>
            </a:r>
            <a:r>
              <a:rPr lang="en-US" altLang="zh-CN" sz="1600" dirty="0"/>
              <a:t>form&gt;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</a:t>
            </a:r>
            <a:r>
              <a:rPr lang="en-US" altLang="zh-CN" sz="1600" dirty="0" err="1"/>
              <a:t>fieldset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&lt;legend&gt;</a:t>
            </a:r>
            <a:r>
              <a:rPr lang="zh-CN" altLang="en-US" sz="1600" dirty="0"/>
              <a:t>文件选择框与隐藏框的应用例</a:t>
            </a:r>
            <a:r>
              <a:rPr lang="en-US" altLang="zh-CN" sz="1600" dirty="0"/>
              <a:t>&lt;/legend&gt;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&lt;h4&gt;</a:t>
            </a:r>
            <a:r>
              <a:rPr lang="zh-CN" altLang="en-US" sz="1600" dirty="0"/>
              <a:t>请输入个人信息：</a:t>
            </a:r>
            <a:r>
              <a:rPr lang="en-US" altLang="zh-CN" sz="1600" dirty="0"/>
              <a:t>&lt;/h4&gt; 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</a:t>
            </a:r>
            <a:r>
              <a:rPr lang="zh-CN" altLang="en-US" sz="1600" dirty="0"/>
              <a:t>姓名</a:t>
            </a:r>
            <a:r>
              <a:rPr lang="en-US" altLang="zh-CN" sz="1600" dirty="0"/>
              <a:t>:&lt;input type="text" name="name" size="10"/&gt;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zh-CN" altLang="en-US" sz="1600" dirty="0"/>
              <a:t>    性别</a:t>
            </a:r>
            <a:r>
              <a:rPr lang="en-US" altLang="zh-CN" sz="1600" dirty="0"/>
              <a:t>:&lt;input type="radio" name="sex" value="male"/&gt;</a:t>
            </a:r>
            <a:r>
              <a:rPr lang="zh-CN" altLang="en-US" sz="1600" dirty="0"/>
              <a:t>男</a:t>
            </a:r>
            <a:endParaRPr lang="zh-CN" altLang="en-US" sz="1600" dirty="0"/>
          </a:p>
          <a:p>
            <a:pPr fontAlgn="auto">
              <a:lnSpc>
                <a:spcPct val="100000"/>
              </a:lnSpc>
            </a:pPr>
            <a:r>
              <a:rPr lang="zh-CN" altLang="en-US" sz="1600" dirty="0"/>
              <a:t>    </a:t>
            </a:r>
            <a:r>
              <a:rPr lang="en-US" altLang="zh-CN" sz="1600" dirty="0"/>
              <a:t>&lt;input type="radio" name="sex" value="female"/&gt;</a:t>
            </a:r>
            <a:r>
              <a:rPr lang="zh-CN" altLang="en-US" sz="1600" dirty="0"/>
              <a:t>女</a:t>
            </a:r>
            <a:r>
              <a:rPr lang="en-US" altLang="zh-CN" sz="1600" dirty="0"/>
              <a:t>&amp;</a:t>
            </a:r>
            <a:r>
              <a:rPr lang="en-US" altLang="zh-CN" sz="1600" dirty="0" err="1"/>
              <a:t>nbsp</a:t>
            </a:r>
            <a:r>
              <a:rPr lang="en-US" altLang="zh-CN" sz="1600" dirty="0"/>
              <a:t>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</a:t>
            </a:r>
            <a:r>
              <a:rPr lang="zh-CN" altLang="en-US" sz="1600" dirty="0"/>
              <a:t>年龄</a:t>
            </a:r>
            <a:r>
              <a:rPr lang="en-US" altLang="zh-CN" sz="1600" dirty="0"/>
              <a:t>:&lt;input type="text" name="age" size="8"/&gt;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/&gt;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&lt;h4&gt;</a:t>
            </a:r>
            <a:r>
              <a:rPr lang="zh-CN" altLang="en-US" sz="1600" dirty="0"/>
              <a:t>请选择文件：</a:t>
            </a:r>
            <a:r>
              <a:rPr lang="en-US" altLang="zh-CN" sz="1600" dirty="0"/>
              <a:t>&lt;/h4&gt;  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&lt;input type="file" name="file" size="40"&gt;&lt;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&gt;  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&lt;input type="hidden" name="admin" value="ABCD"&gt;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&lt;/</a:t>
            </a:r>
            <a:r>
              <a:rPr lang="en-US" altLang="zh-CN" sz="1600" dirty="0" err="1"/>
              <a:t>fieldset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&lt;/form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417060" y="906145"/>
            <a:ext cx="30988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417060" y="2120583"/>
            <a:ext cx="30988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 t="26472"/>
          <a:stretch>
            <a:fillRect/>
          </a:stretch>
        </p:blipFill>
        <p:spPr bwMode="auto">
          <a:xfrm>
            <a:off x="3568700" y="4378325"/>
            <a:ext cx="4777740" cy="203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多行文本输入框</a:t>
            </a:r>
            <a:endParaRPr lang="zh-CN" altLang="en-US" dirty="0" smtClean="0"/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241981"/>
            <a:ext cx="8474075" cy="446484"/>
          </a:xfrm>
        </p:spPr>
        <p:txBody>
          <a:bodyPr/>
          <a:lstStyle/>
          <a:p>
            <a:pPr lvl="1" indent="-533400">
              <a:buFont typeface="Wingdings" panose="05000000000000000000" pitchFamily="2" charset="2"/>
              <a:buNone/>
              <a:tabLst>
                <a:tab pos="715645" algn="l"/>
              </a:tabLst>
            </a:pP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语法：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name=”” rows="" cols="" wrap=""&gt; &lt;/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 </a:t>
            </a:r>
            <a:endParaRPr lang="en-US" altLang="zh-CN" sz="14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412750" y="1795780"/>
            <a:ext cx="8035290" cy="1568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1600" dirty="0"/>
              <a:t>&lt;form&gt;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&lt;h3&gt;</a:t>
            </a:r>
            <a:r>
              <a:rPr lang="zh-CN" altLang="en-US" sz="1600" dirty="0"/>
              <a:t>请您填写宝贵意见：</a:t>
            </a:r>
            <a:r>
              <a:rPr lang="en-US" altLang="zh-CN" sz="1600" dirty="0"/>
              <a:t>&lt;/h3&gt;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</a:t>
            </a:r>
            <a:r>
              <a:rPr lang="en-US" altLang="zh-CN" sz="1600" dirty="0" err="1"/>
              <a:t>textarea</a:t>
            </a:r>
            <a:r>
              <a:rPr lang="en-US" altLang="zh-CN" sz="1600" dirty="0"/>
              <a:t> name="info" rows="4" cols="50" wrap="virtual"&gt;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&lt;/</a:t>
            </a:r>
            <a:r>
              <a:rPr lang="en-US" altLang="zh-CN" sz="1600" dirty="0" err="1"/>
              <a:t>textarea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&lt;/form&gt;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endParaRPr lang="en-US" altLang="zh-CN" sz="1600" dirty="0"/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322580" y="3470910"/>
            <a:ext cx="7955280" cy="175323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rows: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指定输入的行数；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cols: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指定输入的列数；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wrap: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指定文本自动换行，值分别为：</a:t>
            </a:r>
            <a:r>
              <a:rPr lang="en-US" altLang="zh-CN" b="0" dirty="0" err="1">
                <a:latin typeface="微软雅黑" panose="020B0503020204020204" charset="-122"/>
                <a:ea typeface="微软雅黑" panose="020B0503020204020204" charset="-122"/>
              </a:rPr>
              <a:t>off|physical|virtual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virtual：文本区内自动换行显示，但传输给服务器时只在用户按下 Enter 键的地方进行换行，其他地方没有换行的效果。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physical：文本区内自动换行，并以这种形式传送给服务器，就像用户真的那样键入的。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 t="38831"/>
          <a:stretch>
            <a:fillRect/>
          </a:stretch>
        </p:blipFill>
        <p:spPr bwMode="auto">
          <a:xfrm>
            <a:off x="2046605" y="5025390"/>
            <a:ext cx="4989195" cy="162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下拉列表框</a:t>
            </a:r>
            <a:endParaRPr lang="zh-CN" altLang="en-US" dirty="0" smtClean="0"/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8458200" cy="1885950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 smtClean="0">
                <a:ea typeface="宋体" panose="02010600030101010101" pitchFamily="2" charset="-122"/>
              </a:rPr>
              <a:t>&lt;select name=""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size="" multiple</a:t>
            </a:r>
            <a:r>
              <a:rPr lang="en-US" altLang="zh-CN" sz="1800" dirty="0" smtClean="0"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1800" dirty="0" smtClean="0">
                <a:ea typeface="宋体" panose="02010600030101010101" pitchFamily="2" charset="-122"/>
              </a:rPr>
              <a:t>      </a:t>
            </a:r>
            <a:r>
              <a:rPr lang="en-US" altLang="zh-CN" sz="1800" dirty="0">
                <a:ea typeface="宋体" panose="02010600030101010101" pitchFamily="2" charset="-122"/>
              </a:rPr>
              <a:t>&lt;option value=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""</a:t>
            </a:r>
            <a:r>
              <a:rPr lang="en-US" altLang="zh-CN" sz="1800" dirty="0">
                <a:ea typeface="宋体" panose="02010600030101010101" pitchFamily="2" charset="-122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selected</a:t>
            </a:r>
            <a:r>
              <a:rPr lang="en-US" altLang="zh-CN" sz="1800" dirty="0">
                <a:ea typeface="宋体" panose="02010600030101010101" pitchFamily="2" charset="-122"/>
              </a:rPr>
              <a:t>  &gt;</a:t>
            </a:r>
            <a:r>
              <a:rPr lang="zh-CN" altLang="en-US" sz="1800" dirty="0">
                <a:ea typeface="宋体" panose="02010600030101010101" pitchFamily="2" charset="-122"/>
              </a:rPr>
              <a:t>选项内容</a:t>
            </a:r>
            <a:r>
              <a:rPr lang="en-US" altLang="zh-CN" sz="1800" dirty="0">
                <a:ea typeface="宋体" panose="02010600030101010101" pitchFamily="2" charset="-122"/>
              </a:rPr>
              <a:t>&lt;/option</a:t>
            </a:r>
            <a:r>
              <a:rPr lang="en-US" altLang="zh-CN" sz="1800" dirty="0" smtClean="0"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1800" dirty="0" smtClean="0">
                <a:ea typeface="宋体" panose="02010600030101010101" pitchFamily="2" charset="-122"/>
              </a:rPr>
              <a:t>     </a:t>
            </a:r>
            <a:r>
              <a:rPr lang="en-US" altLang="zh-CN" sz="1800" dirty="0">
                <a:ea typeface="宋体" panose="02010600030101010101" pitchFamily="2" charset="-122"/>
              </a:rPr>
              <a:t>&lt;option </a:t>
            </a:r>
            <a:r>
              <a:rPr lang="en-US" altLang="zh-CN" sz="1800" dirty="0" smtClean="0">
                <a:ea typeface="宋体" panose="02010600030101010101" pitchFamily="2" charset="-122"/>
              </a:rPr>
              <a:t>    value</a:t>
            </a:r>
            <a:r>
              <a:rPr lang="en-US" altLang="zh-CN" sz="1800" dirty="0">
                <a:ea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""</a:t>
            </a:r>
            <a:r>
              <a:rPr lang="en-US" altLang="zh-CN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&gt;</a:t>
            </a:r>
            <a:r>
              <a:rPr lang="zh-CN" altLang="en-US" sz="1800" dirty="0">
                <a:ea typeface="宋体" panose="02010600030101010101" pitchFamily="2" charset="-122"/>
              </a:rPr>
              <a:t>选项内容</a:t>
            </a:r>
            <a:r>
              <a:rPr lang="en-US" altLang="zh-CN" sz="1800" dirty="0">
                <a:ea typeface="宋体" panose="02010600030101010101" pitchFamily="2" charset="-122"/>
              </a:rPr>
              <a:t>&lt;/option</a:t>
            </a:r>
            <a:r>
              <a:rPr lang="en-US" altLang="zh-CN" sz="1800" dirty="0" smtClean="0"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1800" dirty="0" smtClean="0">
                <a:ea typeface="宋体" panose="02010600030101010101" pitchFamily="2" charset="-122"/>
              </a:rPr>
              <a:t>    &lt;</a:t>
            </a:r>
            <a:r>
              <a:rPr lang="en-US" altLang="zh-CN" sz="1800" dirty="0">
                <a:ea typeface="宋体" panose="02010600030101010101" pitchFamily="2" charset="-122"/>
              </a:rPr>
              <a:t>option value</a:t>
            </a:r>
            <a:r>
              <a:rPr lang="en-US" altLang="zh-CN" sz="1800" dirty="0" smtClean="0">
                <a:ea typeface="宋体" panose="02010600030101010101" pitchFamily="2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""</a:t>
            </a:r>
            <a:r>
              <a:rPr lang="en-US" altLang="zh-CN" sz="1800" dirty="0" smtClean="0">
                <a:ea typeface="宋体" panose="02010600030101010101" pitchFamily="2" charset="-122"/>
              </a:rPr>
              <a:t>   </a:t>
            </a:r>
            <a:r>
              <a:rPr lang="en-US" altLang="zh-CN" sz="1800" dirty="0">
                <a:ea typeface="宋体" panose="02010600030101010101" pitchFamily="2" charset="-122"/>
              </a:rPr>
              <a:t>&gt;</a:t>
            </a:r>
            <a:r>
              <a:rPr lang="zh-CN" altLang="en-US" sz="1800" dirty="0">
                <a:ea typeface="宋体" panose="02010600030101010101" pitchFamily="2" charset="-122"/>
              </a:rPr>
              <a:t>选项内容</a:t>
            </a:r>
            <a:r>
              <a:rPr lang="en-US" altLang="zh-CN" sz="1800" dirty="0">
                <a:ea typeface="宋体" panose="02010600030101010101" pitchFamily="2" charset="-122"/>
              </a:rPr>
              <a:t>&lt;/option&gt;</a:t>
            </a:r>
            <a:r>
              <a:rPr lang="en-US" altLang="zh-CN" sz="1800" dirty="0" smtClean="0">
                <a:ea typeface="宋体" panose="02010600030101010101" pitchFamily="2" charset="-122"/>
              </a:rPr>
              <a:t>  </a:t>
            </a:r>
            <a:endParaRPr lang="en-US" altLang="zh-CN" sz="1800" dirty="0" smtClean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 smtClean="0">
                <a:ea typeface="宋体" panose="02010600030101010101" pitchFamily="2" charset="-122"/>
              </a:rPr>
              <a:t> &lt;/select&gt;</a:t>
            </a:r>
            <a:endParaRPr lang="en-US" altLang="zh-CN" sz="1800" dirty="0" smtClean="0">
              <a:ea typeface="宋体" panose="02010600030101010101" pitchFamily="2" charset="-122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533400" y="4210685"/>
            <a:ext cx="8458200" cy="9220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注：</a:t>
            </a: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size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定义下拉列表的大小</a:t>
            </a:r>
            <a:r>
              <a:rPr lang="zh-CN" alt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b="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49580"/>
            <a:r>
              <a:rPr lang="en-US" altLang="zh-CN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multiple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设置列表框支持多选</a:t>
            </a:r>
            <a:r>
              <a:rPr lang="zh-CN" alt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b="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49580"/>
            <a:r>
              <a:rPr lang="en-US" altLang="zh-CN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selected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设置选项为预选状态。</a:t>
            </a:r>
            <a:endParaRPr lang="zh-CN" altLang="en-US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下拉列表框</a:t>
            </a:r>
            <a:endParaRPr lang="zh-CN" altLang="en-US" dirty="0" smtClean="0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33400" y="1671320"/>
            <a:ext cx="6593840" cy="25533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1600" dirty="0"/>
              <a:t>&lt;form&gt;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&lt;h3&gt;</a:t>
            </a:r>
            <a:r>
              <a:rPr lang="zh-CN" altLang="en-US" sz="1600" dirty="0"/>
              <a:t>请选择您的课程</a:t>
            </a:r>
            <a:r>
              <a:rPr lang="en-US" altLang="zh-CN" sz="1600" dirty="0"/>
              <a:t>:&lt;/h3&gt;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&lt;select name="course" size="4" multiple&gt;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&lt;option value="c1" selected&gt;C/C++</a:t>
            </a:r>
            <a:r>
              <a:rPr lang="zh-CN" altLang="en-US" sz="1600" dirty="0"/>
              <a:t>程序设计</a:t>
            </a:r>
            <a:r>
              <a:rPr lang="en-US" altLang="zh-CN" sz="1600" dirty="0"/>
              <a:t>&lt;/option&gt;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&lt;option value="c2"&gt;</a:t>
            </a:r>
            <a:r>
              <a:rPr lang="zh-CN" altLang="en-US" sz="1600" dirty="0"/>
              <a:t>计算机网络</a:t>
            </a:r>
            <a:r>
              <a:rPr lang="en-US" altLang="zh-CN" sz="1600" dirty="0"/>
              <a:t>&lt;/option&gt;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&lt;option value="c3" &gt;</a:t>
            </a:r>
            <a:r>
              <a:rPr lang="zh-CN" altLang="en-US" sz="1600" dirty="0"/>
              <a:t>数据结构</a:t>
            </a:r>
            <a:r>
              <a:rPr lang="en-US" altLang="zh-CN" sz="1600" dirty="0"/>
              <a:t>&lt;/option&gt;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&lt;option value="c4"&gt;Java</a:t>
            </a:r>
            <a:r>
              <a:rPr lang="zh-CN" altLang="en-US" sz="1600" dirty="0"/>
              <a:t>程序设计</a:t>
            </a:r>
            <a:r>
              <a:rPr lang="en-US" altLang="zh-CN" sz="1600" dirty="0"/>
              <a:t>&lt;/option&gt;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&lt;option value="c5"&gt;</a:t>
            </a:r>
            <a:r>
              <a:rPr lang="zh-CN" altLang="en-US" sz="1600" dirty="0"/>
              <a:t>计算机组成原理</a:t>
            </a:r>
            <a:r>
              <a:rPr lang="en-US" altLang="zh-CN" sz="1600" dirty="0"/>
              <a:t>&lt;/option</a:t>
            </a:r>
            <a:r>
              <a:rPr lang="en-US" altLang="zh-CN" sz="1600" dirty="0" smtClean="0"/>
              <a:t>&gt;</a:t>
            </a:r>
            <a:r>
              <a:rPr lang="en-US" altLang="zh-CN" sz="1600" dirty="0"/>
              <a:t>	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&lt;/select&gt;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&lt;/form&gt;</a:t>
            </a:r>
            <a:endParaRPr lang="en-US" altLang="zh-CN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 t="38687"/>
          <a:stretch>
            <a:fillRect/>
          </a:stretch>
        </p:blipFill>
        <p:spPr bwMode="auto">
          <a:xfrm>
            <a:off x="2538730" y="4224655"/>
            <a:ext cx="4819015" cy="224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cs typeface="微软雅黑" panose="020B0503020204020204" charset="-122"/>
              </a:rPr>
              <a:t>CSS </a:t>
            </a:r>
            <a:r>
              <a:rPr lang="zh-CN" altLang="en-US" dirty="0">
                <a:latin typeface="微软雅黑" panose="020B0503020204020204" charset="-122"/>
                <a:cs typeface="微软雅黑" panose="020B0503020204020204" charset="-122"/>
              </a:rPr>
              <a:t>属性选择</a:t>
            </a:r>
            <a:r>
              <a:rPr lang="zh-CN" altLang="en-US" dirty="0" smtClean="0">
                <a:latin typeface="微软雅黑" panose="020B0503020204020204" charset="-122"/>
                <a:cs typeface="微软雅黑" panose="020B0503020204020204" charset="-122"/>
              </a:rPr>
              <a:t>器案例</a:t>
            </a:r>
            <a:endParaRPr lang="zh-CN" altLang="en-US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97418" y="2727325"/>
          <a:ext cx="511810" cy="47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511810" imgH="478155" progId="Package">
                  <p:embed/>
                </p:oleObj>
              </mc:Choice>
              <mc:Fallback>
                <p:oleObj name="" r:id="rId1" imgW="511810" imgH="47815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97418" y="2727325"/>
                        <a:ext cx="511810" cy="47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后代、子元素和相邻兄弟选择器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800"/>
              <a:t>E1 E2</a:t>
            </a:r>
            <a:endParaRPr lang="en-US" altLang="zh-CN" sz="1800"/>
          </a:p>
          <a:p>
            <a:pPr lvl="1"/>
            <a:r>
              <a:rPr lang="en-US" altLang="zh-CN" sz="1800"/>
              <a:t>E1</a:t>
            </a:r>
            <a:r>
              <a:rPr sz="1800"/>
              <a:t>的全部</a:t>
            </a:r>
            <a:r>
              <a:rPr lang="en-US" altLang="zh-CN" sz="1800"/>
              <a:t>E2</a:t>
            </a:r>
            <a:r>
              <a:rPr sz="1800"/>
              <a:t>后代，不管嵌套层数，也称派生选择器</a:t>
            </a:r>
            <a:endParaRPr lang="en-US" altLang="zh-CN" sz="1800"/>
          </a:p>
          <a:p>
            <a:r>
              <a:rPr lang="en-US" altLang="zh-CN" sz="1800"/>
              <a:t>E1 &gt; E1</a:t>
            </a:r>
            <a:endParaRPr lang="en-US" altLang="zh-CN" sz="1800"/>
          </a:p>
          <a:p>
            <a:pPr lvl="1"/>
            <a:r>
              <a:rPr lang="en-US" altLang="zh-CN" sz="1800"/>
              <a:t>E1</a:t>
            </a:r>
            <a:r>
              <a:rPr sz="1800"/>
              <a:t>的直接</a:t>
            </a:r>
            <a:r>
              <a:rPr lang="en-US" altLang="zh-CN" sz="1800"/>
              <a:t>E2</a:t>
            </a:r>
            <a:r>
              <a:rPr sz="1800"/>
              <a:t>子元素，不包括多层嵌套后的后代元素</a:t>
            </a:r>
            <a:endParaRPr lang="en-US" altLang="zh-CN" sz="1800"/>
          </a:p>
          <a:p>
            <a:r>
              <a:rPr lang="en-US" altLang="zh-CN" sz="1800"/>
              <a:t>E1 + E2</a:t>
            </a:r>
            <a:endParaRPr lang="en-US" altLang="zh-CN" sz="1800"/>
          </a:p>
          <a:p>
            <a:pPr lvl="1"/>
            <a:r>
              <a:rPr lang="en-US" altLang="zh-CN" sz="1800"/>
              <a:t>E1</a:t>
            </a:r>
            <a:r>
              <a:rPr sz="1800"/>
              <a:t>之后的相邻的</a:t>
            </a:r>
            <a:r>
              <a:rPr lang="en-US" altLang="zh-CN" sz="1800"/>
              <a:t>E2</a:t>
            </a:r>
            <a:r>
              <a:rPr sz="1800"/>
              <a:t>兄弟元素</a:t>
            </a:r>
            <a:endParaRPr sz="1800"/>
          </a:p>
          <a:p>
            <a:pPr lvl="0"/>
            <a:r>
              <a:rPr lang="en-US" altLang="zh-CN" sz="1800"/>
              <a:t>E1 ~ E2</a:t>
            </a:r>
            <a:endParaRPr lang="en-US" altLang="zh-CN" sz="1800"/>
          </a:p>
          <a:p>
            <a:pPr lvl="1"/>
            <a:r>
              <a:rPr lang="en-US" altLang="zh-CN" sz="1800"/>
              <a:t>E1</a:t>
            </a:r>
            <a:r>
              <a:rPr sz="1800"/>
              <a:t>之后的</a:t>
            </a:r>
            <a:r>
              <a:rPr lang="en-US" altLang="zh-CN" sz="1800"/>
              <a:t>E2</a:t>
            </a:r>
            <a:r>
              <a:rPr sz="1800"/>
              <a:t>兄弟元素（不一定相邻）</a:t>
            </a:r>
            <a:endParaRPr sz="1800"/>
          </a:p>
          <a:p>
            <a:pPr lvl="1"/>
            <a:endParaRPr sz="1800"/>
          </a:p>
          <a:p>
            <a:pPr lvl="0"/>
            <a:endParaRPr lang="en-US" altLang="zh-CN" sz="180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CSS</a:t>
            </a:r>
            <a:r>
              <a:rPr lang="zh-CN" altLang="en-US" smtClean="0"/>
              <a:t>选择器声明</a:t>
            </a:r>
            <a:endParaRPr lang="zh-CN" altLang="en-US" smtClean="0"/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集体声明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  h1,h2,h3,h4,h5,h6,p,h2.special,#one{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color:red;font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-family: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黑体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;}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Tx/>
              <a:buNone/>
            </a:pP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全局声明 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–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通配符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*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{color:purple;font-size:16px;margin:0 auto;padding:0;}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Tx/>
              <a:buNone/>
            </a:pP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派生选择符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li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strong{ font-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style:italic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; font-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weight:normal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;}  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   strong{font-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weight:bold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;}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定义与引用</a:t>
            </a:r>
            <a:endParaRPr lang="zh-CN" altLang="en-US" dirty="0" smtClean="0"/>
          </a:p>
        </p:txBody>
      </p:sp>
      <p:sp>
        <p:nvSpPr>
          <p:cNvPr id="2662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1800" dirty="0" smtClean="0">
              <a:latin typeface="+mn-ea"/>
              <a:ea typeface="+mn-ea"/>
              <a:cs typeface="+mn-ea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+mn-ea"/>
                <a:ea typeface="+mn-ea"/>
                <a:cs typeface="+mn-ea"/>
              </a:rPr>
              <a:t>CSS</a:t>
            </a:r>
            <a:r>
              <a:rPr lang="zh-CN" altLang="en-US" sz="1800" dirty="0" smtClean="0">
                <a:latin typeface="+mn-ea"/>
                <a:ea typeface="+mn-ea"/>
                <a:cs typeface="+mn-ea"/>
              </a:rPr>
              <a:t>样式表类型：</a:t>
            </a:r>
            <a:r>
              <a:rPr lang="en-US" altLang="zh-CN" sz="1800" dirty="0" smtClean="0">
                <a:latin typeface="+mn-ea"/>
                <a:ea typeface="+mn-ea"/>
                <a:cs typeface="+mn-ea"/>
              </a:rPr>
              <a:t>4</a:t>
            </a:r>
            <a:r>
              <a:rPr lang="zh-CN" altLang="en-US" sz="1800" dirty="0" smtClean="0">
                <a:latin typeface="+mn-ea"/>
                <a:ea typeface="+mn-ea"/>
                <a:cs typeface="+mn-ea"/>
              </a:rPr>
              <a:t>种</a:t>
            </a:r>
            <a:endParaRPr lang="zh-CN" altLang="en-US" sz="1800" dirty="0" smtClean="0">
              <a:latin typeface="+mn-ea"/>
              <a:ea typeface="+mn-ea"/>
              <a:cs typeface="+mn-ea"/>
            </a:endParaRPr>
          </a:p>
          <a:p>
            <a:pPr lvl="1"/>
            <a:r>
              <a:rPr lang="zh-CN" altLang="en-US" sz="1800" b="0" dirty="0" smtClean="0">
                <a:latin typeface="+mn-ea"/>
                <a:ea typeface="+mn-ea"/>
                <a:cs typeface="+mn-ea"/>
              </a:rPr>
              <a:t>内联样式表（</a:t>
            </a:r>
            <a:r>
              <a:rPr lang="en-US" altLang="zh-CN" sz="1800" b="0" dirty="0" smtClean="0">
                <a:latin typeface="+mn-ea"/>
                <a:ea typeface="+mn-ea"/>
                <a:cs typeface="+mn-ea"/>
              </a:rPr>
              <a:t>Inline Style Sheet</a:t>
            </a:r>
            <a:r>
              <a:rPr lang="zh-CN" altLang="en-US" sz="1800" b="0" dirty="0" smtClean="0">
                <a:latin typeface="+mn-ea"/>
                <a:ea typeface="+mn-ea"/>
                <a:cs typeface="+mn-ea"/>
              </a:rPr>
              <a:t>）</a:t>
            </a:r>
            <a:endParaRPr lang="zh-CN" altLang="en-US" sz="1800" b="0" dirty="0" smtClean="0">
              <a:latin typeface="+mn-ea"/>
              <a:ea typeface="+mn-ea"/>
              <a:cs typeface="+mn-ea"/>
            </a:endParaRPr>
          </a:p>
          <a:p>
            <a:pPr lvl="1"/>
            <a:r>
              <a:rPr lang="zh-CN" altLang="en-US" sz="1800" b="0" dirty="0" smtClean="0">
                <a:latin typeface="+mn-ea"/>
                <a:ea typeface="+mn-ea"/>
                <a:cs typeface="+mn-ea"/>
              </a:rPr>
              <a:t>内部样式表（</a:t>
            </a:r>
            <a:r>
              <a:rPr lang="en-US" altLang="zh-CN" sz="1800" b="0" dirty="0" smtClean="0">
                <a:latin typeface="+mn-ea"/>
                <a:ea typeface="+mn-ea"/>
                <a:cs typeface="+mn-ea"/>
              </a:rPr>
              <a:t>Internal Style Sheet</a:t>
            </a:r>
            <a:r>
              <a:rPr lang="zh-CN" altLang="en-US" sz="1800" b="0" dirty="0" smtClean="0">
                <a:latin typeface="+mn-ea"/>
                <a:ea typeface="+mn-ea"/>
                <a:cs typeface="+mn-ea"/>
              </a:rPr>
              <a:t>）</a:t>
            </a:r>
            <a:endParaRPr lang="zh-CN" altLang="en-US" sz="1800" b="0" dirty="0" smtClean="0">
              <a:latin typeface="+mn-ea"/>
              <a:ea typeface="+mn-ea"/>
              <a:cs typeface="+mn-ea"/>
            </a:endParaRPr>
          </a:p>
          <a:p>
            <a:pPr lvl="1"/>
            <a:r>
              <a:rPr lang="zh-CN" altLang="en-US" sz="1800" b="0" dirty="0" smtClean="0">
                <a:latin typeface="+mn-ea"/>
                <a:ea typeface="+mn-ea"/>
                <a:cs typeface="+mn-ea"/>
              </a:rPr>
              <a:t>链接外部样式表（</a:t>
            </a:r>
            <a:r>
              <a:rPr lang="en-US" altLang="zh-CN" sz="1800" b="0" dirty="0" smtClean="0">
                <a:latin typeface="+mn-ea"/>
                <a:ea typeface="+mn-ea"/>
                <a:cs typeface="+mn-ea"/>
              </a:rPr>
              <a:t>Link External Style Sheet</a:t>
            </a:r>
            <a:r>
              <a:rPr lang="zh-CN" altLang="en-US" sz="1800" b="0" dirty="0" smtClean="0">
                <a:latin typeface="+mn-ea"/>
                <a:ea typeface="+mn-ea"/>
                <a:cs typeface="+mn-ea"/>
              </a:rPr>
              <a:t>）</a:t>
            </a:r>
            <a:endParaRPr lang="zh-CN" altLang="en-US" sz="1800" b="0" dirty="0" smtClean="0">
              <a:latin typeface="+mn-ea"/>
              <a:ea typeface="+mn-ea"/>
              <a:cs typeface="+mn-ea"/>
            </a:endParaRPr>
          </a:p>
          <a:p>
            <a:pPr lvl="1"/>
            <a:r>
              <a:rPr lang="zh-CN" altLang="en-US" sz="1800" b="0" dirty="0" smtClean="0">
                <a:latin typeface="+mn-ea"/>
                <a:ea typeface="+mn-ea"/>
                <a:cs typeface="+mn-ea"/>
              </a:rPr>
              <a:t>导入外部样式表（</a:t>
            </a:r>
            <a:r>
              <a:rPr lang="en-US" altLang="zh-CN" sz="1800" b="0" dirty="0" smtClean="0">
                <a:latin typeface="+mn-ea"/>
                <a:ea typeface="+mn-ea"/>
                <a:cs typeface="+mn-ea"/>
              </a:rPr>
              <a:t>Import External Style Sheet</a:t>
            </a:r>
            <a:r>
              <a:rPr lang="zh-CN" altLang="en-US" sz="1800" b="0" dirty="0" smtClean="0">
                <a:latin typeface="+mn-ea"/>
                <a:ea typeface="+mn-ea"/>
                <a:cs typeface="+mn-ea"/>
              </a:rPr>
              <a:t>）</a:t>
            </a:r>
            <a:endParaRPr lang="zh-CN" altLang="en-US" sz="1800" b="0" dirty="0" smtClean="0">
              <a:latin typeface="+mn-ea"/>
              <a:ea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定义与引用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行内样式表</a:t>
            </a:r>
            <a:endParaRPr lang="zh-CN" altLang="en-US" dirty="0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02285" y="1096010"/>
            <a:ext cx="7955915" cy="4933315"/>
          </a:xfrm>
          <a:prstGeom prst="rect">
            <a:avLst/>
          </a:prstGeom>
        </p:spPr>
        <p:txBody>
          <a:bodyPr/>
          <a:lstStyle/>
          <a:p>
            <a:pPr marL="182880" indent="-182880" algn="just" defTabSz="1158875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行内样式表（内联样式）</a:t>
            </a:r>
            <a:endParaRPr lang="en-US" altLang="zh-CN" b="0" kern="0" dirty="0" smtClean="0"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  <a:p>
            <a:pPr marL="182880" indent="-182880" algn="just" defTabSz="1158875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基本语法：</a:t>
            </a:r>
            <a:endParaRPr lang="zh-CN" altLang="en-US" b="0" kern="0" dirty="0" smtClean="0"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  <a:p>
            <a:pPr marL="182880" indent="-182880" algn="just" defTabSz="1158875"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100000"/>
              <a:defRPr/>
            </a:pP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    &lt;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标记 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style="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属性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: 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属性值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; 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属性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: 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属性值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;…"&gt;</a:t>
            </a:r>
            <a:endParaRPr lang="en-US" altLang="zh-CN" b="0" kern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  <a:p>
            <a:pPr marL="533400" lvl="1" indent="-168275" defTabSz="1158875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语法说明：</a:t>
            </a:r>
            <a:endParaRPr lang="zh-CN" altLang="en-US" b="0" kern="0" dirty="0" smtClean="0"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  <a:p>
            <a:pPr marL="533400" lvl="1" indent="-168275" defTabSz="1158875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标记：</a:t>
            </a:r>
            <a:r>
              <a:rPr lang="en-US" altLang="zh-CN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HTML</a:t>
            </a: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标记，如</a:t>
            </a:r>
            <a:r>
              <a:rPr lang="en-US" altLang="zh-CN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body</a:t>
            </a: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、</a:t>
            </a:r>
            <a:r>
              <a:rPr lang="en-US" altLang="zh-CN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table</a:t>
            </a: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、</a:t>
            </a:r>
            <a:r>
              <a:rPr lang="en-US" altLang="zh-CN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p</a:t>
            </a: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等；</a:t>
            </a:r>
            <a:endParaRPr lang="zh-CN" altLang="en-US" b="0" kern="0" dirty="0" smtClean="0"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  <a:p>
            <a:pPr marL="533400" lvl="1" indent="-168275" defTabSz="1158875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标记的</a:t>
            </a:r>
            <a:r>
              <a:rPr lang="en-US" altLang="zh-CN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style</a:t>
            </a: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定义只能影响标记本身；</a:t>
            </a:r>
            <a:endParaRPr lang="zh-CN" altLang="en-US" b="0" kern="0" dirty="0" smtClean="0"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  <a:p>
            <a:pPr marL="533400" lvl="1" indent="-168275" defTabSz="1158875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altLang="zh-CN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style</a:t>
            </a: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的多个属性之间用分号分割；</a:t>
            </a:r>
            <a:endParaRPr lang="zh-CN" altLang="en-US" b="0" kern="0" dirty="0" smtClean="0"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  <a:p>
            <a:pPr marL="533400" lvl="1" indent="-168275" defTabSz="1158875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标记本身定义的</a:t>
            </a:r>
            <a:r>
              <a:rPr lang="en-US" altLang="zh-CN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style</a:t>
            </a:r>
            <a:r>
              <a:rPr lang="zh-CN" altLang="en-US" b="0" kern="0" dirty="0" smtClean="0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优先于其他所有样式定义。</a:t>
            </a:r>
            <a:endParaRPr lang="zh-CN" altLang="en-US" b="0" kern="0" dirty="0" smtClean="0"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  <a:p>
            <a:pPr marL="533400" lvl="1" indent="-168275" defTabSz="1158875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zh-CN" altLang="en-US" b="0" i="1" u="sng" kern="0" dirty="0" smtClean="0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行内样式表只影响单个元素（标记）</a:t>
            </a:r>
            <a:endParaRPr lang="en-US" altLang="zh-CN" b="0" i="1" u="sng" kern="0" dirty="0" smtClean="0">
              <a:solidFill>
                <a:srgbClr val="0000FA"/>
              </a:solidFill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  <a:p>
            <a:pPr marL="533400" lvl="1" indent="-168275" defTabSz="1158875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zh-CN" altLang="en-US" b="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慎用</a:t>
            </a:r>
            <a:endParaRPr lang="en-US" altLang="zh-CN" b="0" i="1" u="sng" kern="0" dirty="0" smtClean="0">
              <a:solidFill>
                <a:srgbClr val="0000FA"/>
              </a:solidFill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  <a:p>
            <a:pPr marL="533400" lvl="1" indent="-168275" defTabSz="1158875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 altLang="zh-CN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&lt;p style=“color:red;font-size:28px;”&gt;</a:t>
            </a:r>
            <a:r>
              <a:rPr lang="zh-CN" altLang="en-US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本段落生效</a:t>
            </a:r>
            <a:r>
              <a:rPr lang="en-US" altLang="zh-CN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&lt;/p&gt;</a:t>
            </a:r>
            <a:endParaRPr lang="en-US" altLang="zh-CN" kern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定义与引用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内部样式表 </a:t>
            </a:r>
            <a:endParaRPr lang="zh-CN" altLang="en-US" dirty="0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62000" y="1600200"/>
            <a:ext cx="8382000" cy="3943350"/>
          </a:xfrm>
          <a:prstGeom prst="rect">
            <a:avLst/>
          </a:prstGeom>
        </p:spPr>
        <p:txBody>
          <a:bodyPr/>
          <a:lstStyle/>
          <a:p>
            <a:pPr marL="182880" indent="-182880" algn="just" defTabSz="1158875" eaLnBrk="0" hangingPunct="0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 sz="2400" kern="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gray">
          <a:xfrm>
            <a:off x="2057400" y="1016000"/>
            <a:ext cx="6583680" cy="4569460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 marL="0" lvl="1" eaLnBrk="0" latinLnBrk="1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基本语法：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eaLnBrk="0" latinLnBrk="1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&lt;head&gt;</a:t>
            </a:r>
            <a:endParaRPr lang="en-US" altLang="zh-CN" sz="16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eaLnBrk="0" latinLnBrk="1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&lt;style type="text/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"&gt;</a:t>
            </a:r>
            <a:endParaRPr lang="en-US" altLang="zh-CN" sz="16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eaLnBrk="0" latinLnBrk="1" hangingPunct="0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.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div1,.div3{background:#99ffff;width:200px; height:100px;}   </a:t>
            </a:r>
            <a:endParaRPr lang="en-US" altLang="zh-CN" sz="16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eaLnBrk="0" latinLnBrk="1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#div2{background:#00cc00;width:200px;height:100px;}</a:t>
            </a:r>
            <a:endParaRPr lang="en-US" altLang="zh-CN" sz="16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eaLnBrk="0" hangingPunct="0">
              <a:lnSpc>
                <a:spcPct val="1500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p,h1{</a:t>
            </a:r>
            <a:r>
              <a:rPr kumimoji="1"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font-size:18px; color:#003366;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lang="en-US" altLang="zh-CN" sz="16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eaLnBrk="0" hangingPunct="0">
              <a:lnSpc>
                <a:spcPct val="1500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style&gt;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b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head&gt;</a:t>
            </a:r>
            <a:endParaRPr lang="en-US" altLang="zh-CN" sz="16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eaLnBrk="0" latinLnBrk="1" hangingPunct="0">
              <a:lnSpc>
                <a:spcPct val="150000"/>
              </a:lnSpc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Style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标记是双标记，有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type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必须放在头部。 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eaLnBrk="0" latinLnBrk="1" hangingPunct="0">
              <a:lnSpc>
                <a:spcPct val="150000"/>
              </a:lnSpc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H5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可以省略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type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eaLnBrk="0" latinLnBrk="1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sz="1600" i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内部样式表只影响单个文件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609600" y="2514600"/>
          <a:ext cx="1447800" cy="165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内部样式表案例</a:t>
            </a:r>
            <a:endParaRPr lang="zh-CN" altLang="en-US" dirty="0" smtClean="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81170" y="3157220"/>
          <a:ext cx="5810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581025" imgH="542925" progId="Package">
                  <p:embed/>
                </p:oleObj>
              </mc:Choice>
              <mc:Fallback>
                <p:oleObj name="" r:id="rId1" imgW="581025" imgH="542925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81170" y="3157220"/>
                        <a:ext cx="58102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定义与引用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链接外部样式表</a:t>
            </a:r>
            <a:endParaRPr lang="zh-CN" altLang="en-US" dirty="0" smtClean="0"/>
          </a:p>
        </p:txBody>
      </p:sp>
      <p:sp>
        <p:nvSpPr>
          <p:cNvPr id="32770" name="矩形 2"/>
          <p:cNvSpPr>
            <a:spLocks noChangeArrowheads="1"/>
          </p:cNvSpPr>
          <p:nvPr/>
        </p:nvSpPr>
        <p:spPr bwMode="auto">
          <a:xfrm>
            <a:off x="533400" y="1656715"/>
            <a:ext cx="8035290" cy="40335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88900" algn="l"/>
              </a:tabLst>
            </a:pPr>
            <a:r>
              <a:rPr lang="zh-CN" altLang="en-US" dirty="0">
                <a:ea typeface="黑体" panose="02010609060101010101" charset="-122"/>
              </a:rPr>
              <a:t>基本语法：</a:t>
            </a:r>
            <a:endParaRPr lang="en-US" altLang="zh-CN" dirty="0">
              <a:ea typeface="黑体" panose="02010609060101010101" charset="-122"/>
            </a:endParaRP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88900" algn="l"/>
              </a:tabLst>
            </a:pP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&lt;link type="text/</a:t>
            </a:r>
            <a:r>
              <a:rPr lang="en-US" altLang="zh-CN" dirty="0" err="1">
                <a:solidFill>
                  <a:srgbClr val="FF0000"/>
                </a:solidFill>
                <a:ea typeface="黑体" panose="02010609060101010101" charset="-122"/>
              </a:rPr>
              <a:t>css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" </a:t>
            </a:r>
            <a:r>
              <a:rPr lang="en-US" altLang="zh-CN" dirty="0" err="1">
                <a:solidFill>
                  <a:srgbClr val="FF0000"/>
                </a:solidFill>
                <a:ea typeface="黑体" panose="02010609060101010101" charset="-122"/>
              </a:rPr>
              <a:t>rel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="</a:t>
            </a:r>
            <a:r>
              <a:rPr lang="en-US" altLang="zh-CN" dirty="0" err="1">
                <a:solidFill>
                  <a:srgbClr val="FF0000"/>
                </a:solidFill>
                <a:ea typeface="黑体" panose="02010609060101010101" charset="-122"/>
              </a:rPr>
              <a:t>stylesheet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" </a:t>
            </a:r>
            <a:r>
              <a:rPr lang="en-US" altLang="zh-CN" dirty="0" err="1">
                <a:solidFill>
                  <a:srgbClr val="FF0000"/>
                </a:solidFill>
                <a:ea typeface="黑体" panose="02010609060101010101" charset="-122"/>
              </a:rPr>
              <a:t>href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="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charset="-122"/>
              </a:rPr>
              <a:t>外部样式表的文件名称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"/ &gt;</a:t>
            </a:r>
            <a:endParaRPr lang="en-US" altLang="zh-CN" dirty="0">
              <a:solidFill>
                <a:srgbClr val="FF0000"/>
              </a:solidFill>
              <a:ea typeface="黑体" panose="02010609060101010101" charset="-122"/>
            </a:endParaRP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88900" algn="l"/>
              </a:tabLst>
            </a:pPr>
            <a:r>
              <a:rPr lang="zh-CN" altLang="en-US" dirty="0">
                <a:ea typeface="黑体" panose="02010609060101010101" charset="-122"/>
              </a:rPr>
              <a:t>语法说明：</a:t>
            </a:r>
            <a:endParaRPr lang="zh-CN" altLang="en-US" dirty="0">
              <a:ea typeface="黑体" panose="02010609060101010101" charset="-122"/>
            </a:endParaRPr>
          </a:p>
          <a:p>
            <a:pPr lvl="1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en-US" altLang="zh-CN" dirty="0">
                <a:ea typeface="黑体" panose="02010609060101010101" charset="-122"/>
              </a:rPr>
              <a:t>&lt;link&gt;</a:t>
            </a:r>
            <a:r>
              <a:rPr lang="zh-CN" altLang="en-US" dirty="0">
                <a:ea typeface="黑体" panose="02010609060101010101" charset="-122"/>
              </a:rPr>
              <a:t>标记是单标记，放在头部，不使用</a:t>
            </a:r>
            <a:r>
              <a:rPr lang="en-US" altLang="zh-CN" dirty="0">
                <a:ea typeface="黑体" panose="02010609060101010101" charset="-122"/>
              </a:rPr>
              <a:t>style</a:t>
            </a:r>
            <a:r>
              <a:rPr lang="zh-CN" altLang="en-US" dirty="0">
                <a:ea typeface="黑体" panose="02010609060101010101" charset="-122"/>
              </a:rPr>
              <a:t>标记。</a:t>
            </a:r>
            <a:endParaRPr lang="en-US" altLang="zh-CN" dirty="0">
              <a:ea typeface="黑体" panose="02010609060101010101" charset="-122"/>
            </a:endParaRPr>
          </a:p>
          <a:p>
            <a:pPr lvl="1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zh-CN" altLang="en-US" dirty="0">
                <a:ea typeface="黑体" panose="02010609060101010101" charset="-122"/>
              </a:rPr>
              <a:t>外部样式表的文件名称必须带</a:t>
            </a:r>
            <a:r>
              <a:rPr lang="zh-CN" altLang="en-US" u="sng" dirty="0">
                <a:ea typeface="黑体" panose="02010609060101010101" charset="-122"/>
              </a:rPr>
              <a:t>后缀名</a:t>
            </a:r>
            <a:r>
              <a:rPr lang="en-US" altLang="zh-CN" u="sng" dirty="0">
                <a:ea typeface="黑体" panose="02010609060101010101" charset="-122"/>
              </a:rPr>
              <a:t>.</a:t>
            </a:r>
            <a:r>
              <a:rPr lang="en-US" altLang="zh-CN" u="sng" dirty="0" err="1">
                <a:ea typeface="黑体" panose="02010609060101010101" charset="-122"/>
              </a:rPr>
              <a:t>css</a:t>
            </a:r>
            <a:r>
              <a:rPr lang="zh-CN" altLang="en-US" u="sng" dirty="0">
                <a:ea typeface="黑体" panose="02010609060101010101" charset="-122"/>
              </a:rPr>
              <a:t>。</a:t>
            </a:r>
            <a:endParaRPr lang="zh-CN" altLang="en-US" dirty="0">
              <a:ea typeface="黑体" panose="02010609060101010101" charset="-122"/>
            </a:endParaRPr>
          </a:p>
          <a:p>
            <a:pPr lvl="1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en-US" altLang="zh-CN" dirty="0">
                <a:ea typeface="黑体" panose="02010609060101010101" charset="-122"/>
              </a:rPr>
              <a:t>CSS</a:t>
            </a:r>
            <a:r>
              <a:rPr lang="zh-CN" altLang="en-US" dirty="0">
                <a:ea typeface="黑体" panose="02010609060101010101" charset="-122"/>
              </a:rPr>
              <a:t>文件一定是纯文本格式。</a:t>
            </a:r>
            <a:endParaRPr lang="zh-CN" altLang="en-US" dirty="0">
              <a:ea typeface="黑体" panose="02010609060101010101" charset="-122"/>
            </a:endParaRPr>
          </a:p>
          <a:p>
            <a:pPr lvl="1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zh-CN" altLang="en-US" dirty="0">
                <a:ea typeface="黑体" panose="02010609060101010101" charset="-122"/>
              </a:rPr>
              <a:t>外部样式表修改后所</a:t>
            </a:r>
            <a:r>
              <a:rPr lang="zh-CN" altLang="en-US" u="sng" dirty="0">
                <a:ea typeface="黑体" panose="02010609060101010101" charset="-122"/>
              </a:rPr>
              <a:t>有引用的页面样式自动地更新</a:t>
            </a:r>
            <a:r>
              <a:rPr lang="zh-CN" altLang="en-US" dirty="0">
                <a:ea typeface="黑体" panose="02010609060101010101" charset="-122"/>
              </a:rPr>
              <a:t>；</a:t>
            </a:r>
            <a:endParaRPr lang="zh-CN" altLang="en-US" dirty="0">
              <a:ea typeface="黑体" panose="02010609060101010101" charset="-122"/>
            </a:endParaRPr>
          </a:p>
          <a:p>
            <a:pPr lvl="1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zh-CN" altLang="en-US" dirty="0">
                <a:ea typeface="黑体" panose="02010609060101010101" charset="-122"/>
              </a:rPr>
              <a:t>外部样式表优先级低于内部样式表；</a:t>
            </a:r>
            <a:endParaRPr lang="zh-CN" altLang="en-US" dirty="0">
              <a:ea typeface="黑体" panose="02010609060101010101" charset="-122"/>
            </a:endParaRPr>
          </a:p>
          <a:p>
            <a:pPr lvl="1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zh-CN" altLang="en-US" dirty="0">
                <a:ea typeface="黑体" panose="02010609060101010101" charset="-122"/>
              </a:rPr>
              <a:t>同时链接几个外部样式表时按“最近优先的原则”</a:t>
            </a:r>
            <a:r>
              <a:rPr lang="zh-CN" altLang="en-US" sz="2000" dirty="0">
                <a:ea typeface="黑体" panose="02010609060101010101" charset="-122"/>
              </a:rPr>
              <a:t>。</a:t>
            </a:r>
            <a:endParaRPr lang="zh-CN" altLang="en-US" sz="2000" dirty="0">
              <a:ea typeface="黑体" panose="02010609060101010101" charset="-122"/>
            </a:endParaRPr>
          </a:p>
          <a:p>
            <a:pPr lvl="1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>
                <a:tab pos="88900" algn="l"/>
              </a:tabLst>
            </a:pPr>
            <a:endParaRPr lang="zh-CN" altLang="en-US" dirty="0">
              <a:ea typeface="黑体" panose="02010609060101010101" charset="-122"/>
            </a:endParaRPr>
          </a:p>
          <a:p>
            <a:pPr lvl="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zh-CN" altLang="en-US" dirty="0">
                <a:ea typeface="黑体" panose="02010609060101010101" charset="-122"/>
              </a:rPr>
              <a:t>优先选用</a:t>
            </a:r>
            <a:endParaRPr lang="zh-CN" altLang="en-US" dirty="0">
              <a:ea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CSS</a:t>
            </a:r>
            <a:r>
              <a:rPr lang="zh-CN" altLang="en-US"/>
              <a:t>基础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链接外部样式表案例</a:t>
            </a:r>
            <a:endParaRPr lang="zh-CN" altLang="en-US" smtClean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33400" y="1714500"/>
            <a:ext cx="4800600" cy="3415030"/>
          </a:xfrm>
          <a:prstGeom prst="rect">
            <a:avLst/>
          </a:prstGeom>
          <a:noFill/>
          <a:ln w="9525">
            <a:solidFill>
              <a:srgbClr val="0000FA"/>
            </a:solidFill>
            <a:miter lim="800000"/>
          </a:ln>
        </p:spPr>
        <p:txBody>
          <a:bodyPr>
            <a:spAutoFit/>
          </a:bodyPr>
          <a:lstStyle/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&lt;html&gt;</a:t>
            </a:r>
            <a:endParaRPr kumimoji="1" lang="en-US" altLang="zh-CN" sz="1800" dirty="0">
              <a:solidFill>
                <a:srgbClr val="232323"/>
              </a:solidFill>
              <a:ea typeface="黑体" panose="02010609060101010101" charset="-122"/>
            </a:endParaRPr>
          </a:p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&lt;head&gt;</a:t>
            </a:r>
            <a:endParaRPr kumimoji="1" lang="en-US" altLang="zh-CN" sz="1800" dirty="0">
              <a:solidFill>
                <a:srgbClr val="232323"/>
              </a:solidFill>
              <a:ea typeface="黑体" panose="02010609060101010101" charset="-122"/>
            </a:endParaRPr>
          </a:p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  &lt;title&gt;</a:t>
            </a:r>
            <a:r>
              <a:rPr kumimoji="1" lang="zh-CN" altLang="en-US" sz="1800" dirty="0">
                <a:solidFill>
                  <a:srgbClr val="232323"/>
                </a:solidFill>
                <a:ea typeface="黑体" panose="02010609060101010101" charset="-122"/>
              </a:rPr>
              <a:t>链接外部样式表</a:t>
            </a: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&lt;/title&gt;</a:t>
            </a:r>
            <a:endParaRPr kumimoji="1" lang="en-US" altLang="zh-CN" sz="1800" dirty="0">
              <a:solidFill>
                <a:srgbClr val="232323"/>
              </a:solidFill>
              <a:ea typeface="黑体" panose="02010609060101010101" charset="-122"/>
            </a:endParaRPr>
          </a:p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  &lt;link </a:t>
            </a:r>
            <a:r>
              <a:rPr kumimoji="1" lang="en-US" altLang="zh-CN" sz="1800" dirty="0" err="1">
                <a:solidFill>
                  <a:srgbClr val="232323"/>
                </a:solidFill>
                <a:ea typeface="黑体" panose="02010609060101010101" charset="-122"/>
              </a:rPr>
              <a:t>rel</a:t>
            </a: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="</a:t>
            </a:r>
            <a:r>
              <a:rPr kumimoji="1" lang="en-US" altLang="zh-CN" sz="1800" dirty="0" err="1">
                <a:solidFill>
                  <a:srgbClr val="232323"/>
                </a:solidFill>
                <a:ea typeface="黑体" panose="02010609060101010101" charset="-122"/>
              </a:rPr>
              <a:t>stylesheet</a:t>
            </a: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" type=</a:t>
            </a:r>
            <a:endParaRPr kumimoji="1" lang="en-US" altLang="zh-CN" sz="1800" dirty="0">
              <a:solidFill>
                <a:srgbClr val="232323"/>
              </a:solidFill>
              <a:ea typeface="黑体" panose="02010609060101010101" charset="-122"/>
            </a:endParaRPr>
          </a:p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"text/</a:t>
            </a:r>
            <a:r>
              <a:rPr kumimoji="1" lang="en-US" altLang="zh-CN" sz="1800" dirty="0" err="1">
                <a:solidFill>
                  <a:srgbClr val="232323"/>
                </a:solidFill>
                <a:ea typeface="黑体" panose="02010609060101010101" charset="-122"/>
              </a:rPr>
              <a:t>css</a:t>
            </a: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" </a:t>
            </a:r>
            <a:r>
              <a:rPr kumimoji="1" lang="en-US" altLang="zh-CN" sz="1800" dirty="0" err="1">
                <a:solidFill>
                  <a:srgbClr val="232323"/>
                </a:solidFill>
                <a:ea typeface="黑体" panose="02010609060101010101" charset="-122"/>
              </a:rPr>
              <a:t>href</a:t>
            </a: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="</a:t>
            </a:r>
            <a:r>
              <a:rPr kumimoji="1" lang="en-US" altLang="zh-CN" sz="1800" dirty="0" err="1">
                <a:solidFill>
                  <a:srgbClr val="232323"/>
                </a:solidFill>
                <a:ea typeface="黑体" panose="02010609060101010101" charset="-122"/>
              </a:rPr>
              <a:t>style.css</a:t>
            </a: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"&gt;</a:t>
            </a:r>
            <a:endParaRPr kumimoji="1" lang="en-US" altLang="zh-CN" sz="1800" dirty="0">
              <a:solidFill>
                <a:srgbClr val="232323"/>
              </a:solidFill>
              <a:ea typeface="黑体" panose="02010609060101010101" charset="-122"/>
            </a:endParaRPr>
          </a:p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&lt;/head&gt;</a:t>
            </a:r>
            <a:endParaRPr kumimoji="1" lang="en-US" altLang="zh-CN" sz="1800" dirty="0">
              <a:solidFill>
                <a:srgbClr val="232323"/>
              </a:solidFill>
              <a:ea typeface="黑体" panose="02010609060101010101" charset="-122"/>
            </a:endParaRPr>
          </a:p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&lt;body&gt;</a:t>
            </a:r>
            <a:endParaRPr kumimoji="1" lang="en-US" altLang="zh-CN" sz="1800" dirty="0">
              <a:solidFill>
                <a:srgbClr val="232323"/>
              </a:solidFill>
              <a:ea typeface="黑体" panose="02010609060101010101" charset="-122"/>
            </a:endParaRPr>
          </a:p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  &lt;p class="p1"&gt;</a:t>
            </a:r>
            <a:r>
              <a:rPr kumimoji="1" lang="zh-CN" altLang="en-US" sz="1800" dirty="0">
                <a:solidFill>
                  <a:srgbClr val="232323"/>
                </a:solidFill>
                <a:ea typeface="黑体" panose="02010609060101010101" charset="-122"/>
              </a:rPr>
              <a:t>此行文字被</a:t>
            </a: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style</a:t>
            </a:r>
            <a:endParaRPr kumimoji="1" lang="en-US" altLang="zh-CN" sz="1800" dirty="0">
              <a:solidFill>
                <a:srgbClr val="232323"/>
              </a:solidFill>
              <a:ea typeface="黑体" panose="02010609060101010101" charset="-122"/>
            </a:endParaRPr>
          </a:p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zh-CN" altLang="en-US" sz="1800" dirty="0">
                <a:solidFill>
                  <a:srgbClr val="232323"/>
                </a:solidFill>
                <a:ea typeface="黑体" panose="02010609060101010101" charset="-122"/>
              </a:rPr>
              <a:t>属性定义为蓝色显示</a:t>
            </a: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&lt;/p&gt;</a:t>
            </a:r>
            <a:endParaRPr kumimoji="1" lang="en-US" altLang="zh-CN" sz="1800" dirty="0">
              <a:solidFill>
                <a:srgbClr val="232323"/>
              </a:solidFill>
              <a:ea typeface="黑体" panose="02010609060101010101" charset="-122"/>
            </a:endParaRPr>
          </a:p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  &lt;p&gt;</a:t>
            </a:r>
            <a:r>
              <a:rPr kumimoji="1" lang="zh-CN" altLang="en-US" sz="1800" dirty="0">
                <a:solidFill>
                  <a:srgbClr val="232323"/>
                </a:solidFill>
                <a:ea typeface="黑体" panose="02010609060101010101" charset="-122"/>
              </a:rPr>
              <a:t>此行文字没有被</a:t>
            </a: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style</a:t>
            </a:r>
            <a:r>
              <a:rPr kumimoji="1" lang="zh-CN" altLang="en-US" sz="1800" dirty="0">
                <a:solidFill>
                  <a:srgbClr val="232323"/>
                </a:solidFill>
                <a:ea typeface="黑体" panose="02010609060101010101" charset="-122"/>
              </a:rPr>
              <a:t>属性定义</a:t>
            </a: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&lt;/p&gt;</a:t>
            </a:r>
            <a:endParaRPr kumimoji="1" lang="en-US" altLang="zh-CN" sz="1800" dirty="0">
              <a:solidFill>
                <a:srgbClr val="232323"/>
              </a:solidFill>
              <a:ea typeface="黑体" panose="02010609060101010101" charset="-122"/>
            </a:endParaRPr>
          </a:p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&lt;/body&gt;</a:t>
            </a:r>
            <a:endParaRPr kumimoji="1" lang="en-US" altLang="zh-CN" sz="1800" dirty="0">
              <a:solidFill>
                <a:srgbClr val="232323"/>
              </a:solidFill>
              <a:ea typeface="黑体" panose="02010609060101010101" charset="-122"/>
            </a:endParaRPr>
          </a:p>
          <a:p>
            <a:pPr eaLnBrk="0" latinLnBrk="1" hangingPunc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232323"/>
                </a:solidFill>
                <a:ea typeface="黑体" panose="02010609060101010101" charset="-122"/>
              </a:rPr>
              <a:t>&lt;/html&gt; </a:t>
            </a:r>
            <a:endParaRPr kumimoji="1" lang="zh-CN" altLang="en-US" sz="1800" dirty="0">
              <a:solidFill>
                <a:srgbClr val="232323"/>
              </a:solidFill>
              <a:ea typeface="黑体" panose="02010609060101010101" charset="-122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324600" y="3810000"/>
            <a:ext cx="2592387" cy="485775"/>
          </a:xfrm>
          <a:prstGeom prst="wedgeRoundRectCallout">
            <a:avLst>
              <a:gd name="adj1" fmla="val -29604"/>
              <a:gd name="adj2" fmla="val -113579"/>
              <a:gd name="adj3" fmla="val 16667"/>
            </a:avLst>
          </a:prstGeom>
          <a:solidFill>
            <a:srgbClr val="0000FA"/>
          </a:solidFill>
          <a:ln w="9525" algn="ctr">
            <a:solidFill>
              <a:srgbClr val="003399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88900" algn="l"/>
              </a:tabLst>
              <a:defRPr/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charset="-122"/>
              </a:rPr>
              <a:t>外部样式文件</a:t>
            </a:r>
            <a:endParaRPr lang="zh-CN" altLang="en-US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562600" y="2514600"/>
            <a:ext cx="3276600" cy="1252855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</a:ln>
        </p:spPr>
        <p:txBody>
          <a:bodyPr>
            <a:spAutoFit/>
          </a:bodyPr>
          <a:lstStyle/>
          <a:p>
            <a:pPr eaLnBrk="0" latinLnBrk="1" hangingPunct="0">
              <a:lnSpc>
                <a:spcPct val="75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chemeClr val="tx1"/>
                </a:solidFill>
                <a:ea typeface="黑体" panose="02010609060101010101" charset="-122"/>
              </a:rPr>
              <a:t>/* </a:t>
            </a:r>
            <a:r>
              <a:rPr kumimoji="1" lang="en-US" altLang="zh-CN" sz="1800" dirty="0" err="1">
                <a:solidFill>
                  <a:schemeClr val="tx1"/>
                </a:solidFill>
                <a:ea typeface="黑体" panose="02010609060101010101" charset="-122"/>
              </a:rPr>
              <a:t>style.css</a:t>
            </a:r>
            <a:r>
              <a:rPr kumimoji="1" lang="en-US" altLang="zh-CN" sz="1800" dirty="0">
                <a:solidFill>
                  <a:schemeClr val="tx1"/>
                </a:solidFill>
                <a:ea typeface="黑体" panose="02010609060101010101" charset="-122"/>
              </a:rPr>
              <a:t>*/</a:t>
            </a:r>
            <a:endParaRPr kumimoji="1" lang="en-US" altLang="zh-CN" sz="1800" dirty="0">
              <a:solidFill>
                <a:schemeClr val="tx1"/>
              </a:solidFill>
              <a:ea typeface="黑体" panose="02010609060101010101" charset="-122"/>
            </a:endParaRPr>
          </a:p>
          <a:p>
            <a:pPr eaLnBrk="0" latinLnBrk="1" hangingPunct="0">
              <a:lnSpc>
                <a:spcPct val="75000"/>
              </a:lnSpc>
              <a:spcBef>
                <a:spcPct val="50000"/>
              </a:spcBef>
            </a:pPr>
            <a:r>
              <a:rPr lang="en-US" altLang="zh-CN" sz="1800" b="0" dirty="0">
                <a:solidFill>
                  <a:schemeClr val="tx1"/>
                </a:solidFill>
                <a:ea typeface="黑体" panose="02010609060101010101" charset="-122"/>
              </a:rPr>
              <a:t>.p1{font-size:18px; </a:t>
            </a:r>
            <a:endParaRPr lang="en-US" altLang="zh-CN" sz="1800" b="0" dirty="0">
              <a:solidFill>
                <a:schemeClr val="tx1"/>
              </a:solidFill>
              <a:ea typeface="黑体" panose="02010609060101010101" charset="-122"/>
            </a:endParaRPr>
          </a:p>
          <a:p>
            <a:pPr marL="179705" lvl="1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黑体" panose="02010609060101010101" charset="-122"/>
              </a:rPr>
              <a:t>   </a:t>
            </a:r>
            <a:r>
              <a:rPr lang="en-US" altLang="zh-CN" sz="1800" b="0" dirty="0" err="1">
                <a:solidFill>
                  <a:schemeClr val="tx1"/>
                </a:solidFill>
                <a:ea typeface="黑体" panose="02010609060101010101" charset="-122"/>
              </a:rPr>
              <a:t>color:blue</a:t>
            </a:r>
            <a:r>
              <a:rPr lang="en-US" altLang="zh-CN" sz="1800" b="0" dirty="0">
                <a:solidFill>
                  <a:schemeClr val="tx1"/>
                </a:solidFill>
                <a:ea typeface="黑体" panose="02010609060101010101" charset="-122"/>
              </a:rPr>
              <a:t>;</a:t>
            </a:r>
            <a:endParaRPr lang="en-US" altLang="zh-CN" sz="1800" b="0" dirty="0">
              <a:solidFill>
                <a:schemeClr val="tx1"/>
              </a:solidFill>
              <a:ea typeface="黑体" panose="02010609060101010101" charset="-122"/>
            </a:endParaRPr>
          </a:p>
          <a:p>
            <a:pPr marL="179705" lvl="1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黑体" panose="02010609060101010101" charset="-122"/>
              </a:rPr>
              <a:t>}</a:t>
            </a:r>
            <a:endParaRPr lang="en-US" altLang="zh-CN" sz="1800" b="0" dirty="0">
              <a:solidFill>
                <a:schemeClr val="tx1"/>
              </a:solidFill>
              <a:ea typeface="黑体" panose="02010609060101010101" charset="-122"/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5618164" y="1657350"/>
            <a:ext cx="2763837" cy="371475"/>
          </a:xfrm>
          <a:prstGeom prst="wedgeRoundRectCallout">
            <a:avLst>
              <a:gd name="adj1" fmla="val -76331"/>
              <a:gd name="adj2" fmla="val 222451"/>
              <a:gd name="adj3" fmla="val 16667"/>
            </a:avLst>
          </a:prstGeom>
          <a:solidFill>
            <a:srgbClr val="0000FA"/>
          </a:solidFill>
          <a:ln w="9525" algn="ctr">
            <a:solidFill>
              <a:schemeClr val="tx2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88900" algn="l"/>
              </a:tabLst>
              <a:defRPr/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charset="-122"/>
              </a:rPr>
              <a:t>链接外部样式文件</a:t>
            </a:r>
            <a:endParaRPr lang="zh-CN" altLang="en-US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862014" y="2857500"/>
            <a:ext cx="43195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5713414" y="4857751"/>
            <a:ext cx="2592387" cy="411956"/>
          </a:xfrm>
          <a:prstGeom prst="wedgeRoundRectCallout">
            <a:avLst>
              <a:gd name="adj1" fmla="val -150385"/>
              <a:gd name="adj2" fmla="val -266077"/>
              <a:gd name="adj3" fmla="val 16667"/>
            </a:avLst>
          </a:prstGeom>
          <a:solidFill>
            <a:srgbClr val="0000FA"/>
          </a:solidFill>
          <a:ln w="9525" algn="ctr">
            <a:solidFill>
              <a:schemeClr val="tx2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88900" algn="l"/>
              </a:tabLst>
              <a:defRPr/>
            </a:pPr>
            <a:r>
              <a:rPr lang="en-US" altLang="zh-CN" dirty="0" smtClean="0">
                <a:solidFill>
                  <a:schemeClr val="bg1"/>
                </a:solidFill>
                <a:ea typeface="微软雅黑" panose="020B0503020204020204" charset="-122"/>
              </a:rPr>
              <a:t>+</a:t>
            </a:r>
            <a:r>
              <a:rPr lang="zh-CN" altLang="en-US" dirty="0" smtClean="0">
                <a:solidFill>
                  <a:schemeClr val="bg1"/>
                </a:solidFill>
                <a:ea typeface="微软雅黑" panose="020B0503020204020204" charset="-122"/>
              </a:rPr>
              <a:t>引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charset="-122"/>
              </a:rPr>
              <a:t>用外部样式</a:t>
            </a:r>
            <a:endParaRPr lang="zh-CN" altLang="en-US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838200" y="4000500"/>
            <a:ext cx="3692525" cy="3452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3400" y="5400675"/>
            <a:ext cx="81083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导入与链接，作用基本相同，区别不大，仅是在让谁（</a:t>
            </a:r>
            <a:r>
              <a:rPr lang="en-US" altLang="zh-CN"/>
              <a:t>CSS</a:t>
            </a:r>
            <a:r>
              <a:rPr lang="zh-CN" altLang="en-US"/>
              <a:t>还是</a:t>
            </a:r>
            <a:r>
              <a:rPr lang="en-US" altLang="zh-CN"/>
              <a:t>HTML</a:t>
            </a:r>
            <a:r>
              <a:rPr lang="zh-CN" altLang="en-US"/>
              <a:t>处理机制）去取样式表这件事情上有执行前后的差异，优先采用走</a:t>
            </a:r>
            <a:r>
              <a:rPr lang="en-US" altLang="zh-CN"/>
              <a:t>HTML</a:t>
            </a:r>
            <a:r>
              <a:rPr lang="zh-CN" altLang="en-US"/>
              <a:t>链接的方式，毕竟处理上</a:t>
            </a:r>
            <a:r>
              <a:rPr lang="en-US" altLang="zh-CN"/>
              <a:t>CSS</a:t>
            </a:r>
            <a:r>
              <a:rPr lang="zh-CN" altLang="en-US"/>
              <a:t>从属于</a:t>
            </a:r>
            <a:r>
              <a:rPr lang="en-US" altLang="zh-CN"/>
              <a:t>HTML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定义与引用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导入外部样式表 </a:t>
            </a:r>
            <a:endParaRPr lang="zh-CN" altLang="en-US" dirty="0" smtClean="0"/>
          </a:p>
        </p:txBody>
      </p:sp>
      <p:sp>
        <p:nvSpPr>
          <p:cNvPr id="30722" name="Rectangle 3"/>
          <p:cNvSpPr txBox="1">
            <a:spLocks noChangeArrowheads="1"/>
          </p:cNvSpPr>
          <p:nvPr/>
        </p:nvSpPr>
        <p:spPr bwMode="auto">
          <a:xfrm>
            <a:off x="533400" y="1676400"/>
            <a:ext cx="7546975" cy="3867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992505" lvl="1" indent="-7239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723900" algn="l"/>
                <a:tab pos="1257300" algn="l"/>
              </a:tabLst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基本语法：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92505" lvl="1" indent="-7239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723900" algn="l"/>
                <a:tab pos="1257300" algn="l"/>
              </a:tabLst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&lt;style type="text/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"&gt;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92505" lvl="1" indent="-7239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723900" algn="l"/>
                <a:tab pos="1257300" algn="l"/>
              </a:tabLst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@import 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("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外部样式表的文件名称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");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92505" lvl="1" indent="-7239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723900" algn="l"/>
                <a:tab pos="1257300" algn="l"/>
              </a:tabLst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p,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p1{font-size:18px; </a:t>
            </a:r>
            <a:r>
              <a:rPr kumimoji="1"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color:blue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92505" lvl="1" indent="-7239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723900" algn="l"/>
                <a:tab pos="1257300" algn="l"/>
              </a:tabLst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&lt;/style&gt;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92505" lvl="1" indent="-7239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723900" algn="l"/>
                <a:tab pos="1257300" algn="l"/>
              </a:tabLst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语法说明：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92505" lvl="1" indent="-7239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  <a:tabLst>
                <a:tab pos="723900" algn="l"/>
                <a:tab pos="1257300" algn="l"/>
              </a:tabLs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语句后的“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号，一定要加上！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92505" lvl="1" indent="-7239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  <a:tabLst>
                <a:tab pos="723900" algn="l"/>
                <a:tab pos="1257300" algn="l"/>
              </a:tabLst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“外部样式表的文件名称”是要嵌入的样式表文件名称，含路径，后缀为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92505" lvl="1" indent="-7239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  <a:tabLst>
                <a:tab pos="723900" algn="l"/>
                <a:tab pos="1257300" algn="l"/>
              </a:tabLs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@import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应该放在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style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元素的最前面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92505" lvl="1" indent="-72390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  <a:tabLst>
                <a:tab pos="723900" algn="l"/>
                <a:tab pos="1257300" algn="l"/>
              </a:tabLst>
            </a:pPr>
            <a:endParaRPr lang="zh-CN" altLang="en-US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8605" lvl="1" indent="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723900" algn="l"/>
                <a:tab pos="1257300" algn="l"/>
              </a:tabLst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少用为佳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6096000" y="1905000"/>
            <a:ext cx="2638425" cy="431006"/>
          </a:xfrm>
          <a:prstGeom prst="wedgeRoundRectCallout">
            <a:avLst>
              <a:gd name="adj1" fmla="val -31542"/>
              <a:gd name="adj2" fmla="val 115083"/>
              <a:gd name="adj3" fmla="val 16667"/>
            </a:avLst>
          </a:prstGeom>
          <a:solidFill>
            <a:srgbClr val="0000FA"/>
          </a:solidFill>
          <a:ln w="9525" algn="ctr">
            <a:noFill/>
            <a:miter lim="800000"/>
          </a:ln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88900" algn="l"/>
              </a:tabLst>
            </a:pPr>
            <a:r>
              <a:rPr lang="zh-CN" altLang="en-US">
                <a:solidFill>
                  <a:schemeClr val="bg1"/>
                </a:solidFill>
                <a:ea typeface="黑体" panose="02010609060101010101" charset="-122"/>
              </a:rPr>
              <a:t>定义嵌入样式表</a:t>
            </a:r>
            <a:endParaRPr lang="zh-CN" altLang="en-US">
              <a:solidFill>
                <a:schemeClr val="bg1"/>
              </a:solidFill>
              <a:ea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导入外部样式表案例</a:t>
            </a:r>
            <a:endParaRPr lang="zh-CN" altLang="en-US" smtClean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gray">
          <a:xfrm>
            <a:off x="5715000" y="3161110"/>
            <a:ext cx="3124200" cy="1753790"/>
          </a:xfrm>
          <a:prstGeom prst="roundRect">
            <a:avLst>
              <a:gd name="adj" fmla="val 4639"/>
            </a:avLst>
          </a:prstGeom>
          <a:solidFill>
            <a:schemeClr val="bg1"/>
          </a:solidFill>
          <a:ln w="19050" algn="ctr">
            <a:solidFill>
              <a:srgbClr val="3333FF"/>
            </a:solidFill>
            <a:rou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eaLnBrk="0" latinLnBrk="1" hangingPunct="0">
              <a:lnSpc>
                <a:spcPct val="75000"/>
              </a:lnSpc>
              <a:spcBef>
                <a:spcPct val="50000"/>
              </a:spcBef>
              <a:defRPr/>
            </a:pPr>
            <a:r>
              <a:rPr kumimoji="1" lang="en-US" altLang="zh-CN" sz="1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/* style.css*/</a:t>
            </a:r>
            <a:endParaRPr kumimoji="1" lang="en-US" altLang="zh-CN" sz="18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0" latinLnBrk="1" hangingPunct="0">
              <a:lnSpc>
                <a:spcPct val="75000"/>
              </a:lnSpc>
              <a:spcBef>
                <a:spcPct val="50000"/>
              </a:spcBef>
              <a:defRPr/>
            </a:pPr>
            <a:r>
              <a:rPr lang="en-US" altLang="zh-CN" sz="1800" b="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.p1{</a:t>
            </a:r>
            <a:endParaRPr lang="en-US" altLang="zh-CN" sz="1800" b="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1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 altLang="zh-CN" sz="1800" b="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font-size:18px; </a:t>
            </a:r>
            <a:endParaRPr lang="en-US" altLang="zh-CN" sz="1800" b="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1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 altLang="zh-CN" sz="1800" b="0" dirty="0" err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color:blue</a:t>
            </a: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;</a:t>
            </a:r>
            <a:endParaRPr lang="en-US" altLang="zh-CN" sz="1800" b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1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}</a:t>
            </a:r>
            <a:endParaRPr kumimoji="1" lang="en-US" altLang="zh-CN" sz="1800" b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6553200" y="5086350"/>
            <a:ext cx="2362200" cy="400050"/>
          </a:xfrm>
          <a:prstGeom prst="wedgeRoundRectCallout">
            <a:avLst>
              <a:gd name="adj1" fmla="val 23735"/>
              <a:gd name="adj2" fmla="val -133063"/>
              <a:gd name="adj3" fmla="val 16667"/>
            </a:avLst>
          </a:prstGeom>
          <a:solidFill>
            <a:srgbClr val="003399"/>
          </a:solidFill>
          <a:ln w="9525" algn="ctr">
            <a:solidFill>
              <a:schemeClr val="tx2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88900" algn="l"/>
              </a:tabLst>
              <a:defRPr/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charset="-122"/>
              </a:rPr>
              <a:t>外部样式文件</a:t>
            </a:r>
            <a:endParaRPr lang="zh-CN" altLang="en-US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33400" y="1676400"/>
            <a:ext cx="5029200" cy="329184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&lt;html&gt;</a:t>
            </a:r>
            <a:endParaRPr kumimoji="1" lang="en-US" altLang="zh-CN" sz="16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&lt;head&gt;</a:t>
            </a:r>
            <a:endParaRPr kumimoji="1" lang="en-US" altLang="zh-CN" sz="16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&lt;title&gt;</a:t>
            </a:r>
            <a:r>
              <a:rPr kumimoji="1" lang="zh-CN" altLang="en-US" sz="1600" b="0" dirty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charset="-122"/>
                <a:cs typeface="Verdana" panose="020B0604030504040204" pitchFamily="34" charset="0"/>
              </a:rPr>
              <a:t>嵌入外部样式表</a:t>
            </a: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&lt;/title&gt;</a:t>
            </a:r>
            <a:endParaRPr kumimoji="1" lang="en-US" altLang="zh-CN" sz="16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&lt;style type="text/</a:t>
            </a:r>
            <a:r>
              <a:rPr kumimoji="1" lang="en-US" altLang="zh-CN" sz="1600" b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  <a:endParaRPr kumimoji="1" lang="en-US" altLang="zh-CN" sz="16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@import </a:t>
            </a:r>
            <a:r>
              <a:rPr kumimoji="1" lang="en-US" altLang="zh-CN" sz="1600" b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url</a:t>
            </a: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("style.css")</a:t>
            </a:r>
            <a:r>
              <a:rPr kumimoji="1" lang="zh-CN" altLang="en-US" sz="1600" b="0" dirty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charset="-122"/>
                <a:cs typeface="Verdana" panose="020B0604030504040204" pitchFamily="34" charset="0"/>
              </a:rPr>
              <a:t>；</a:t>
            </a:r>
            <a:endParaRPr kumimoji="1" lang="zh-CN" altLang="en-US" sz="1600" b="0" dirty="0">
              <a:solidFill>
                <a:schemeClr val="tx1"/>
              </a:solidFill>
              <a:latin typeface="Verdana" panose="020B0604030504040204" pitchFamily="34" charset="0"/>
              <a:ea typeface="黑体" panose="02010609060101010101" charset="-122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&lt;/style&gt;</a:t>
            </a:r>
            <a:endParaRPr kumimoji="1" lang="en-US" altLang="zh-CN" sz="16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&lt;/head&gt;</a:t>
            </a:r>
            <a:endParaRPr kumimoji="1" lang="en-US" altLang="zh-CN" sz="16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&lt;body&gt;</a:t>
            </a:r>
            <a:endParaRPr kumimoji="1" lang="en-US" altLang="zh-CN" sz="16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&lt;p class="p1"&gt;</a:t>
            </a:r>
            <a:r>
              <a:rPr kumimoji="1" lang="zh-CN" altLang="en-US" sz="1600" b="0" dirty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charset="-122"/>
                <a:cs typeface="Verdana" panose="020B0604030504040204" pitchFamily="34" charset="0"/>
              </a:rPr>
              <a:t>此行文字被</a:t>
            </a: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</a:t>
            </a:r>
            <a:r>
              <a:rPr kumimoji="1" lang="zh-CN" altLang="en-US" sz="1600" b="0" dirty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charset="-122"/>
                <a:cs typeface="Verdana" panose="020B0604030504040204" pitchFamily="34" charset="0"/>
              </a:rPr>
              <a:t>属性</a:t>
            </a:r>
            <a:endParaRPr kumimoji="1" lang="zh-CN" altLang="en-US" sz="1600" b="0" dirty="0">
              <a:solidFill>
                <a:schemeClr val="tx1"/>
              </a:solidFill>
              <a:latin typeface="Verdana" panose="020B0604030504040204" pitchFamily="34" charset="0"/>
              <a:ea typeface="黑体" panose="02010609060101010101" charset="-122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zh-CN" altLang="en-US" sz="1600" b="0" dirty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charset="-122"/>
                <a:cs typeface="Verdana" panose="020B0604030504040204" pitchFamily="34" charset="0"/>
              </a:rPr>
              <a:t>定义为蓝色显示</a:t>
            </a: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&lt;/p&gt;</a:t>
            </a:r>
            <a:endParaRPr kumimoji="1" lang="en-US" altLang="zh-CN" sz="16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&lt;p&gt;</a:t>
            </a:r>
            <a:r>
              <a:rPr kumimoji="1" lang="zh-CN" altLang="en-US" sz="1600" b="0" dirty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charset="-122"/>
                <a:cs typeface="Verdana" panose="020B0604030504040204" pitchFamily="34" charset="0"/>
              </a:rPr>
              <a:t>此行文字没有被</a:t>
            </a: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</a:t>
            </a:r>
            <a:r>
              <a:rPr kumimoji="1" lang="zh-CN" altLang="en-US" sz="1600" b="0" dirty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charset="-122"/>
                <a:cs typeface="Verdana" panose="020B0604030504040204" pitchFamily="34" charset="0"/>
              </a:rPr>
              <a:t>属性定义</a:t>
            </a: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&lt;/p&gt;</a:t>
            </a:r>
            <a:endParaRPr kumimoji="1" lang="en-US" altLang="zh-CN" sz="16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&lt;/body&gt;</a:t>
            </a:r>
            <a:endParaRPr kumimoji="1" lang="en-US" altLang="zh-CN" sz="16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latinLnBrk="1" hangingPunct="0">
              <a:spcBef>
                <a:spcPts val="0"/>
              </a:spcBef>
            </a:pPr>
            <a:r>
              <a:rPr kumimoji="1" lang="en-US" altLang="zh-CN" sz="16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&lt;/html&gt; </a:t>
            </a:r>
            <a:endParaRPr kumimoji="1" lang="en-US" altLang="zh-CN" sz="1600" b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143000" y="3200400"/>
            <a:ext cx="38877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172200" y="2228850"/>
            <a:ext cx="2743200" cy="438150"/>
          </a:xfrm>
          <a:prstGeom prst="wedgeRoundRectCallout">
            <a:avLst>
              <a:gd name="adj1" fmla="val -120122"/>
              <a:gd name="adj2" fmla="val 147978"/>
              <a:gd name="adj3" fmla="val 16667"/>
            </a:avLst>
          </a:prstGeom>
          <a:solidFill>
            <a:srgbClr val="003399"/>
          </a:solidFill>
          <a:ln w="9525" algn="ctr">
            <a:solidFill>
              <a:schemeClr val="tx2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88900" algn="l"/>
              </a:tabLst>
              <a:defRPr/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charset="-122"/>
              </a:rPr>
              <a:t>导入外</a:t>
            </a:r>
            <a:r>
              <a:rPr lang="zh-CN" altLang="en-US" dirty="0" smtClean="0">
                <a:solidFill>
                  <a:schemeClr val="bg1"/>
                </a:solidFill>
                <a:ea typeface="微软雅黑" panose="020B0503020204020204" charset="-122"/>
              </a:rPr>
              <a:t>部样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charset="-122"/>
              </a:rPr>
              <a:t>式文件</a:t>
            </a:r>
            <a:endParaRPr lang="zh-CN" altLang="en-US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914400" y="4191000"/>
            <a:ext cx="38877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5562600" y="1600200"/>
            <a:ext cx="1600200" cy="457200"/>
          </a:xfrm>
          <a:prstGeom prst="wedgeRoundRectCallout">
            <a:avLst>
              <a:gd name="adj1" fmla="val -106768"/>
              <a:gd name="adj2" fmla="val 144298"/>
              <a:gd name="adj3" fmla="val 16667"/>
            </a:avLst>
          </a:prstGeom>
          <a:solidFill>
            <a:srgbClr val="003399"/>
          </a:solidFill>
          <a:ln w="9525" algn="ctr">
            <a:solidFill>
              <a:schemeClr val="tx2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tabLst>
                <a:tab pos="88900" algn="l"/>
              </a:tabLst>
              <a:defRPr/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charset="-122"/>
              </a:rPr>
              <a:t>HTML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charset="-122"/>
              </a:rPr>
              <a:t>文件</a:t>
            </a:r>
            <a:endParaRPr lang="zh-CN" altLang="en-US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CSS</a:t>
            </a:r>
            <a:r>
              <a:rPr lang="zh-CN" altLang="en-US" smtClean="0"/>
              <a:t>继承与层叠</a:t>
            </a:r>
            <a:endParaRPr lang="zh-CN" altLang="en-US" smtClean="0"/>
          </a:p>
        </p:txBody>
      </p:sp>
      <p:sp>
        <p:nvSpPr>
          <p:cNvPr id="34818" name="矩形 2"/>
          <p:cNvSpPr>
            <a:spLocks noChangeArrowheads="1"/>
          </p:cNvSpPr>
          <p:nvPr/>
        </p:nvSpPr>
        <p:spPr bwMode="auto">
          <a:xfrm>
            <a:off x="918210" y="1487805"/>
            <a:ext cx="6810375" cy="3379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indent="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100000"/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样式表的继承规则是子标记继承父标记的样式。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div{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color:blue;font-weight:bold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;}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None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&lt;div&gt;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None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&lt;p&gt; 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继承标记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div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的样式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&lt;/p&gt;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None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&lt;/div&gt;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None/>
            </a:pP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100000"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规定样式的优先级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从高到低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如下：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行内样式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﹥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样式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类样式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标记样式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None/>
            </a:pP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优先级相同时，则是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靠近原则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None/>
            </a:pP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CSS</a:t>
            </a:r>
            <a:r>
              <a:rPr lang="zh-CN" altLang="en-US" smtClean="0"/>
              <a:t>继承与层叠案例</a:t>
            </a:r>
            <a:endParaRPr lang="en-US" altLang="zh-CN" smtClean="0"/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>
                <a:latin typeface="微软雅黑" panose="020B0503020204020204" charset="-122"/>
                <a:cs typeface="微软雅黑" panose="020B0503020204020204" charset="-122"/>
              </a:rPr>
              <a:t>&lt;head&gt;</a:t>
            </a:r>
            <a:endParaRPr lang="en-US" altLang="zh-CN"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>
                <a:latin typeface="微软雅黑" panose="020B0503020204020204" charset="-122"/>
                <a:cs typeface="微软雅黑" panose="020B0503020204020204" charset="-122"/>
              </a:rPr>
              <a:t>  &lt;meta </a:t>
            </a:r>
            <a:r>
              <a:rPr lang="en-US" altLang="zh-CN" sz="1600" dirty="0" err="1">
                <a:latin typeface="微软雅黑" panose="020B0503020204020204" charset="-122"/>
                <a:cs typeface="微软雅黑" panose="020B0503020204020204" charset="-122"/>
              </a:rPr>
              <a:t>charset</a:t>
            </a:r>
            <a:r>
              <a:rPr lang="en-US" altLang="zh-CN" sz="1600" dirty="0">
                <a:latin typeface="微软雅黑" panose="020B0503020204020204" charset="-122"/>
                <a:cs typeface="微软雅黑" panose="020B0503020204020204" charset="-122"/>
              </a:rPr>
              <a:t>="UTF-8"&gt;</a:t>
            </a:r>
            <a:endParaRPr lang="en-US" altLang="zh-CN"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>
                <a:latin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1600" dirty="0" smtClean="0">
                <a:latin typeface="微软雅黑" panose="020B0503020204020204" charset="-122"/>
                <a:cs typeface="微软雅黑" panose="020B0503020204020204" charset="-122"/>
              </a:rPr>
              <a:t>&lt;style type="text/</a:t>
            </a:r>
            <a:r>
              <a:rPr lang="en-US" altLang="zh-CN" sz="1600" dirty="0" err="1" smtClean="0">
                <a:latin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en-US" altLang="zh-CN" sz="1600" dirty="0" smtClean="0">
                <a:latin typeface="微软雅黑" panose="020B0503020204020204" charset="-122"/>
                <a:cs typeface="微软雅黑" panose="020B0503020204020204" charset="-122"/>
              </a:rPr>
              <a:t>"&gt;</a:t>
            </a:r>
            <a:endParaRPr lang="en-US" altLang="zh-CN" sz="16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微软雅黑" panose="020B0503020204020204" charset="-122"/>
                <a:cs typeface="微软雅黑" panose="020B0503020204020204" charset="-122"/>
              </a:rPr>
              <a:t>    body{font-size:12px;}</a:t>
            </a:r>
            <a:endParaRPr lang="en-US" altLang="zh-CN" sz="16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微软雅黑" panose="020B0503020204020204" charset="-122"/>
                <a:cs typeface="微软雅黑" panose="020B0503020204020204" charset="-122"/>
              </a:rPr>
              <a:t>    .c1{font-size:28px;color:blue;font-family:"</a:t>
            </a:r>
            <a:r>
              <a:rPr lang="zh-CN" altLang="en-US" sz="1600" dirty="0" smtClean="0">
                <a:latin typeface="微软雅黑" panose="020B0503020204020204" charset="-122"/>
                <a:cs typeface="微软雅黑" panose="020B0503020204020204" charset="-122"/>
              </a:rPr>
              <a:t>黑体</a:t>
            </a:r>
            <a:r>
              <a:rPr lang="en-US" altLang="zh-CN" sz="1600" dirty="0" smtClean="0">
                <a:latin typeface="微软雅黑" panose="020B0503020204020204" charset="-122"/>
                <a:cs typeface="微软雅黑" panose="020B0503020204020204" charset="-122"/>
              </a:rPr>
              <a:t>";}</a:t>
            </a:r>
            <a:endParaRPr lang="en-US" altLang="zh-CN" sz="16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微软雅黑" panose="020B0503020204020204" charset="-122"/>
                <a:cs typeface="微软雅黑" panose="020B0503020204020204" charset="-122"/>
              </a:rPr>
              <a:t>    #p1,#p2{font-family:"</a:t>
            </a:r>
            <a:r>
              <a:rPr lang="zh-CN" altLang="en-US" sz="1600" dirty="0" smtClean="0">
                <a:latin typeface="微软雅黑" panose="020B0503020204020204" charset="-122"/>
                <a:cs typeface="微软雅黑" panose="020B0503020204020204" charset="-122"/>
              </a:rPr>
              <a:t>幼圆</a:t>
            </a:r>
            <a:r>
              <a:rPr lang="en-US" altLang="zh-CN" sz="1600" dirty="0" smtClean="0">
                <a:latin typeface="微软雅黑" panose="020B0503020204020204" charset="-122"/>
                <a:cs typeface="微软雅黑" panose="020B0503020204020204" charset="-122"/>
              </a:rPr>
              <a:t>";font-size:56px;}</a:t>
            </a:r>
            <a:endParaRPr lang="en-US" altLang="zh-CN" sz="16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微软雅黑" panose="020B0503020204020204" charset="-122"/>
                <a:cs typeface="微软雅黑" panose="020B0503020204020204" charset="-122"/>
              </a:rPr>
              <a:t>  &lt;/style&gt;</a:t>
            </a:r>
            <a:endParaRPr lang="en-US" altLang="zh-CN" sz="16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微软雅黑" panose="020B0503020204020204" charset="-122"/>
                <a:cs typeface="微软雅黑" panose="020B0503020204020204" charset="-122"/>
              </a:rPr>
              <a:t>&lt;/head&gt;</a:t>
            </a:r>
            <a:endParaRPr lang="en-US" altLang="zh-CN" sz="1600" dirty="0" smtClean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914775" y="2482850"/>
            <a:ext cx="4365625" cy="230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48945" y="4279900"/>
            <a:ext cx="8534400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&lt;body&gt;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这是 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body </a:t>
            </a:r>
            <a:r>
              <a:rPr lang="zh-CN" altLang="en-US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的文本内容。</a:t>
            </a:r>
            <a:endParaRPr lang="zh-CN" altLang="en-US" sz="1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&lt;p&gt;</a:t>
            </a:r>
            <a:r>
              <a:rPr lang="zh-CN" altLang="en-US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第一段 子标记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en-US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继承了父标记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body</a:t>
            </a:r>
            <a:r>
              <a:rPr lang="zh-CN" altLang="en-US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的样式。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&lt;/p&gt;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&lt;p class="c1"&gt;</a:t>
            </a:r>
            <a:r>
              <a:rPr lang="zh-CN" altLang="en-US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第二、三、四段都设置了 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class="c1"</a:t>
            </a:r>
            <a:r>
              <a:rPr lang="zh-CN" altLang="en-US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&lt;/p&gt;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&lt;p class="c1" id="p1"&gt;</a:t>
            </a:r>
            <a:r>
              <a:rPr lang="zh-CN" altLang="en-US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第三段设置了 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id="p1"</a:t>
            </a:r>
            <a:r>
              <a:rPr lang="zh-CN" altLang="en-US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&lt;/p&gt;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&lt;p class="c1" id="p2" style="font-</a:t>
            </a:r>
            <a:r>
              <a:rPr lang="en-US" altLang="zh-CN" sz="1600" b="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family:'Arial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b="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Black';color:red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;"&gt;</a:t>
            </a:r>
            <a:r>
              <a:rPr lang="zh-CN" altLang="en-US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行内样式 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style="font-</a:t>
            </a:r>
            <a:r>
              <a:rPr lang="en-US" altLang="zh-CN" sz="1600" b="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family:'Arial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Black'; </a:t>
            </a:r>
            <a:r>
              <a:rPr lang="en-US" altLang="zh-CN" sz="1600" b="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color:red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;"</a:t>
            </a:r>
            <a:r>
              <a:rPr lang="zh-CN" altLang="en-US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，优先级最高。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&lt;/p&gt;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&lt;/body&gt;</a:t>
            </a:r>
            <a:endParaRPr lang="zh-CN" altLang="en-US" sz="1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DIV</a:t>
            </a:r>
            <a:r>
              <a:rPr lang="zh-CN" altLang="en-US" dirty="0" smtClean="0"/>
              <a:t>图层</a:t>
            </a:r>
            <a:endParaRPr lang="zh-CN" altLang="en-US" dirty="0" smtClean="0"/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marL="381000" indent="-381000">
              <a:lnSpc>
                <a:spcPct val="100000"/>
              </a:lnSpc>
            </a:pPr>
            <a:r>
              <a:rPr sz="1800" dirty="0" smtClean="0">
                <a:latin typeface="微软雅黑" panose="020B0503020204020204" charset="-122"/>
                <a:cs typeface="微软雅黑" panose="020B0503020204020204" charset="-122"/>
              </a:rPr>
              <a:t>图层</a:t>
            </a: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>
              <a:lnSpc>
                <a:spcPct val="100000"/>
              </a:lnSpc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DIV(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div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ision/Section)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定义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	     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&lt;div&gt;&lt;/div&gt;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是一个块级</a:t>
            </a:r>
            <a:r>
              <a:rPr lang="en-US" altLang="zh-CN" sz="1800" b="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(block-level)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元素，其前后均有换行符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1800" dirty="0" smtClean="0">
                <a:latin typeface="微软雅黑" panose="020B0503020204020204" charset="-122"/>
                <a:cs typeface="微软雅黑" panose="020B0503020204020204" charset="-122"/>
              </a:rPr>
              <a:t>独占一行）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，可定义文档中的分区或节。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>
              <a:lnSpc>
                <a:spcPct val="100000"/>
              </a:lnSpc>
            </a:pP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>
              <a:lnSpc>
                <a:spcPct val="100000"/>
              </a:lnSpc>
            </a:pP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基本语法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&lt;div id="layer1" class=“” style ="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position:absolute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;    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        left:29px; top:12px; width:135px; height:24px;   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        background:#99cccc; border:2px dashed #ffff00;"&gt;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块包含的内容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&lt;/div&gt;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800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print</a:t>
            </a:r>
            <a:r>
              <a:rPr sz="1800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sz="1800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println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微软雅黑" panose="020B0503020204020204" charset="-122"/>
                <a:cs typeface="微软雅黑" panose="020B0503020204020204" charset="-122"/>
              </a:rPr>
              <a:t>      </a:t>
            </a:r>
            <a:endParaRPr lang="en-US" altLang="zh-CN" sz="2000" dirty="0" smtClean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44445" y="5266928"/>
            <a:ext cx="2362200" cy="403622"/>
          </a:xfrm>
          <a:prstGeom prst="rect">
            <a:avLst/>
          </a:prstGeom>
          <a:noFill/>
        </p:spPr>
      </p:pic>
      <p:sp>
        <p:nvSpPr>
          <p:cNvPr id="37893" name="Line 5"/>
          <p:cNvSpPr>
            <a:spLocks noChangeShapeType="1"/>
          </p:cNvSpPr>
          <p:nvPr/>
        </p:nvSpPr>
        <p:spPr bwMode="auto">
          <a:xfrm flipH="1">
            <a:off x="4373245" y="4409440"/>
            <a:ext cx="533400" cy="85725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图层</a:t>
            </a:r>
            <a:r>
              <a:rPr lang="en-US" altLang="zh-CN" smtClean="0"/>
              <a:t>CSS</a:t>
            </a:r>
            <a:r>
              <a:rPr lang="zh-CN" altLang="en-US" smtClean="0"/>
              <a:t>属性</a:t>
            </a:r>
            <a:endParaRPr lang="zh-CN" altLang="en-US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/>
              <a:t>position:</a:t>
            </a:r>
            <a:r>
              <a:rPr lang="zh-CN" altLang="en-US" sz="2000" dirty="0" smtClean="0"/>
              <a:t>定位，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static </a:t>
            </a:r>
            <a:r>
              <a:rPr lang="en-US" altLang="zh-CN" sz="2000" dirty="0" err="1" smtClean="0">
                <a:solidFill>
                  <a:schemeClr val="accent1"/>
                </a:solidFill>
              </a:rPr>
              <a:t>|</a:t>
            </a:r>
            <a:r>
              <a:rPr lang="en-US" altLang="zh-CN" sz="2000" dirty="0" err="1" smtClean="0">
                <a:solidFill>
                  <a:srgbClr val="FF0000"/>
                </a:solidFill>
                <a:sym typeface="+mn-ea"/>
              </a:rPr>
              <a:t>relative |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absolute</a:t>
            </a:r>
            <a:r>
              <a:rPr lang="en-US" altLang="zh-CN" sz="2000" dirty="0" smtClean="0"/>
              <a:t> |fixed |sticky 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/>
              <a:t>width|:height </a:t>
            </a:r>
            <a:r>
              <a:rPr lang="zh-CN" altLang="en-US" sz="2000" dirty="0" smtClean="0"/>
              <a:t>图层宽度</a:t>
            </a:r>
            <a:r>
              <a:rPr lang="en-US" altLang="zh-CN" sz="2000" dirty="0" smtClean="0"/>
              <a:t>|</a:t>
            </a:r>
            <a:r>
              <a:rPr lang="zh-CN" altLang="en-US" sz="2000" dirty="0" smtClean="0"/>
              <a:t>图层高度</a:t>
            </a:r>
            <a:endParaRPr lang="zh-CN" altLang="en-US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/>
              <a:t>left| top:</a:t>
            </a:r>
            <a:r>
              <a:rPr lang="zh-CN" altLang="en-US" sz="2000" dirty="0" smtClean="0"/>
              <a:t>左边距</a:t>
            </a:r>
            <a:r>
              <a:rPr lang="en-US" altLang="zh-CN" sz="2000" dirty="0" smtClean="0"/>
              <a:t>|</a:t>
            </a:r>
            <a:r>
              <a:rPr lang="zh-CN" altLang="en-US" sz="2000" dirty="0" smtClean="0"/>
              <a:t>顶部距离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/>
              <a:t>border:</a:t>
            </a:r>
            <a:r>
              <a:rPr lang="zh-CN" altLang="en-US" sz="2000" dirty="0" smtClean="0"/>
              <a:t>边框，“线粗细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线形状 线颜色</a:t>
            </a:r>
            <a:r>
              <a:rPr lang="en-US" altLang="zh-CN" sz="2000" dirty="0" smtClean="0"/>
              <a:t>”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/>
              <a:t>z-index:</a:t>
            </a:r>
            <a:r>
              <a:rPr lang="zh-CN" altLang="en-US" sz="2000" dirty="0" smtClean="0"/>
              <a:t>图层层叠，子层永远在父层之上，值越大越在上层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前提条件是</a:t>
            </a:r>
            <a:r>
              <a:rPr lang="en-US" altLang="zh-CN" sz="2000" dirty="0" smtClean="0"/>
              <a:t>position</a:t>
            </a:r>
            <a:r>
              <a:rPr lang="zh-CN" altLang="en-US" sz="2000" dirty="0" smtClean="0"/>
              <a:t>属性值为“</a:t>
            </a:r>
            <a:r>
              <a:rPr lang="en-US" altLang="zh-CN" sz="2000" dirty="0" smtClean="0"/>
              <a:t>absolute”</a:t>
            </a:r>
            <a:r>
              <a:rPr lang="zh-CN" altLang="en-US" sz="2000" dirty="0" smtClean="0"/>
              <a:t>。</a:t>
            </a:r>
            <a:endParaRPr lang="zh-CN" altLang="en-US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err="1" smtClean="0"/>
              <a:t>clear: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left|right|both|none</a:t>
            </a:r>
            <a:r>
              <a:rPr lang="zh-CN" altLang="en-US" sz="2000" dirty="0" smtClean="0">
                <a:solidFill>
                  <a:schemeClr val="tx1"/>
                </a:solidFill>
              </a:rPr>
              <a:t>，清除左、右、两边及允</a:t>
            </a:r>
            <a:r>
              <a:rPr lang="zh-CN" altLang="en-US" sz="2000" dirty="0" smtClean="0"/>
              <a:t>许浮动。</a:t>
            </a:r>
            <a:endParaRPr lang="zh-CN" altLang="en-US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err="1" smtClean="0"/>
              <a:t>float:left|right|none</a:t>
            </a:r>
            <a:r>
              <a:rPr lang="zh-CN" altLang="en-US" sz="2000" dirty="0" smtClean="0"/>
              <a:t>，允许左、右、不浮动</a:t>
            </a:r>
            <a:endParaRPr lang="zh-CN" altLang="en-US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/>
              <a:t>overflow: </a:t>
            </a:r>
            <a:r>
              <a:rPr sz="2000" dirty="0" smtClean="0"/>
              <a:t>内容溢出的处理方式</a:t>
            </a:r>
            <a:endParaRPr lang="zh-CN" altLang="en-US" sz="2000" dirty="0" smtClean="0"/>
          </a:p>
          <a:p>
            <a:pPr marL="0" indent="0">
              <a:lnSpc>
                <a:spcPct val="100000"/>
              </a:lnSpc>
              <a:buNone/>
            </a:pPr>
            <a:endParaRPr lang="zh-CN" altLang="en-US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sz="2000" b="1" dirty="0" smtClean="0">
                <a:solidFill>
                  <a:srgbClr val="FF0000"/>
                </a:solidFill>
              </a:rPr>
              <a:t>图层、标准文档流、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float</a:t>
            </a:r>
            <a:r>
              <a:rPr sz="2000" b="1" dirty="0" smtClean="0">
                <a:solidFill>
                  <a:srgbClr val="FF0000"/>
                </a:solidFill>
              </a:rPr>
              <a:t>与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clear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 dirty="0" smtClean="0">
                <a:solidFill>
                  <a:srgbClr val="FF0000"/>
                </a:solidFill>
              </a:rPr>
              <a:t>viewport</a:t>
            </a:r>
            <a:endParaRPr lang="en-US" altLang="zh-CN" sz="2000" b="1" dirty="0" smtClean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DIV</a:t>
            </a:r>
            <a:r>
              <a:rPr lang="zh-CN" altLang="en-US" dirty="0" smtClean="0"/>
              <a:t>应用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3260" y="1029970"/>
            <a:ext cx="59924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&lt;style type="text/css"&gt;</a:t>
            </a:r>
            <a:endParaRPr lang="zh-CN" altLang="en-US"/>
          </a:p>
          <a:p>
            <a:r>
              <a:rPr lang="zh-CN" altLang="en-US"/>
              <a:t>	.inline_div{	display:inline;	}</a:t>
            </a:r>
            <a:endParaRPr lang="zh-CN" altLang="en-US"/>
          </a:p>
          <a:p>
            <a:r>
              <a:rPr lang="zh-CN" altLang="en-US"/>
              <a:t>	#div1{	background-color:green;</a:t>
            </a:r>
            <a:endParaRPr lang="zh-CN" altLang="en-US"/>
          </a:p>
          <a:p>
            <a:r>
              <a:rPr lang="zh-CN" altLang="en-US"/>
              <a:t>		width:300px;height:100px;	float:left;	}</a:t>
            </a:r>
            <a:endParaRPr lang="zh-CN" altLang="en-US"/>
          </a:p>
          <a:p>
            <a:r>
              <a:rPr lang="zh-CN" altLang="en-US"/>
              <a:t>	#div3{	background-color:yellow;	color:black;</a:t>
            </a:r>
            <a:endParaRPr lang="zh-CN" altLang="en-US"/>
          </a:p>
          <a:p>
            <a:r>
              <a:rPr lang="zh-CN" altLang="en-US"/>
              <a:t>		font-size:200%;	clear:both;}</a:t>
            </a:r>
            <a:endParaRPr lang="zh-CN" altLang="en-US"/>
          </a:p>
          <a:p>
            <a:r>
              <a:rPr lang="zh-CN" altLang="en-US"/>
              <a:t>&lt;/style&gt;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&lt;div id="div1" class="inline_div"&gt;这是div1&lt;/div&gt;</a:t>
            </a:r>
            <a:endParaRPr lang="zh-CN" altLang="en-US"/>
          </a:p>
          <a:p>
            <a:r>
              <a:rPr lang="zh-CN" altLang="en-US"/>
              <a:t>&lt;div class="inline_div"&gt;这是div2&lt;/div&gt;</a:t>
            </a:r>
            <a:endParaRPr lang="zh-CN" altLang="en-US"/>
          </a:p>
          <a:p>
            <a:r>
              <a:rPr lang="zh-CN" altLang="en-US"/>
              <a:t>&lt;div id="div3"&gt;这是div3&lt;/div&gt;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4595495"/>
            <a:ext cx="7848600" cy="1847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 t="21720"/>
          <a:stretch>
            <a:fillRect/>
          </a:stretch>
        </p:blipFill>
        <p:spPr bwMode="auto">
          <a:xfrm>
            <a:off x="5699760" y="147955"/>
            <a:ext cx="3263900" cy="230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图</a:t>
            </a:r>
            <a:r>
              <a:rPr lang="zh-CN" altLang="en-US" dirty="0"/>
              <a:t>层</a:t>
            </a:r>
            <a:r>
              <a:rPr lang="zh-CN" altLang="en-US" dirty="0" smtClean="0"/>
              <a:t>嵌套与层叠</a:t>
            </a:r>
            <a:endParaRPr lang="zh-CN" altLang="en-US" dirty="0" smtClean="0"/>
          </a:p>
        </p:txBody>
      </p:sp>
      <p:sp>
        <p:nvSpPr>
          <p:cNvPr id="5" name="AutoShape 15"/>
          <p:cNvSpPr>
            <a:spLocks noChangeAspect="1" noChangeArrowheads="1"/>
          </p:cNvSpPr>
          <p:nvPr/>
        </p:nvSpPr>
        <p:spPr bwMode="auto">
          <a:xfrm>
            <a:off x="275590" y="1137285"/>
            <a:ext cx="5029200" cy="122110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ffectLst/>
        </p:spPr>
        <p:txBody>
          <a:bodyPr/>
          <a:lstStyle/>
          <a:p>
            <a:pPr marL="6350" indent="-635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0" dirty="0" smtClean="0">
                <a:ea typeface="黑体" panose="02010609060101010101" charset="-122"/>
              </a:rPr>
              <a:t>   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层包含其它图层，称为图层的嵌套。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350" indent="-635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      图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层嵌套经常需要与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样式一起使用，达到更加精确控制页面显示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效果。</a:t>
            </a: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6350" indent="-635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400" b="0" dirty="0">
              <a:ea typeface="黑体" panose="02010609060101010101" charset="-122"/>
            </a:endParaRPr>
          </a:p>
        </p:txBody>
      </p:sp>
      <p:sp>
        <p:nvSpPr>
          <p:cNvPr id="7" name="AutoShape 12"/>
          <p:cNvSpPr txBox="1">
            <a:spLocks noChangeAspect="1" noChangeArrowheads="1"/>
          </p:cNvSpPr>
          <p:nvPr/>
        </p:nvSpPr>
        <p:spPr bwMode="auto">
          <a:xfrm>
            <a:off x="275590" y="2454910"/>
            <a:ext cx="8295005" cy="395033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&lt;style type="text/css"&gt;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	.inline_div{display:inline-block;/* 行内显示方式*/	}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	#wrap{width:450px;height:250px;	border:2px solid black;}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	#d1,#d2{	height:100px;	width:40%;	background-color:	green;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	                margin:20px;  /*margin表示边距，在*/	}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	#d2{background-color:yellow;	}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	#d3{height:100px;	width:90%;	border:2px solid black;	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    background-color:#66ff33;	margin:0 auto;	}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	h3{font-size:28px;color:#0033ff;}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&lt;/style&gt;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&lt;div id="wrap"&gt;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	 &lt;div id="d1" class="</a:t>
            </a:r>
            <a:r>
              <a:rPr kumimoji="0" lang="en-US" altLang="zh-CN" sz="16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inline_div</a:t>
            </a: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"&gt;div1&lt;/div&gt;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	 &lt;div id="d2" class="</a:t>
            </a:r>
            <a:r>
              <a:rPr kumimoji="0" lang="en-US" altLang="zh-CN" sz="16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inline_div</a:t>
            </a: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"&gt;div2&lt;/div&gt;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 	 &lt;div id="d3"&gt;div3&lt;/div&gt;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182880" marR="0" lvl="0" indent="-182880" algn="l" defTabSz="1158875" rtl="0" eaLnBrk="0" fontAlgn="base" latinLnBrk="0" hangingPunct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&lt;/div&gt;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图层嵌套与</a:t>
            </a:r>
            <a:r>
              <a:rPr lang="zh-CN" altLang="en-US" dirty="0" smtClean="0"/>
              <a:t>层叠</a:t>
            </a:r>
            <a:endParaRPr lang="zh-CN" altLang="en-US" dirty="0"/>
          </a:p>
        </p:txBody>
      </p:sp>
      <p:sp>
        <p:nvSpPr>
          <p:cNvPr id="3" name="AutoShape 3"/>
          <p:cNvSpPr txBox="1">
            <a:spLocks noChangeAspect="1" noChangeArrowheads="1"/>
          </p:cNvSpPr>
          <p:nvPr/>
        </p:nvSpPr>
        <p:spPr>
          <a:xfrm>
            <a:off x="406400" y="1600200"/>
            <a:ext cx="8379460" cy="3943350"/>
          </a:xfrm>
          <a:prstGeom prst="rect">
            <a:avLst/>
          </a:prstGeom>
        </p:spPr>
        <p:txBody>
          <a:bodyPr/>
          <a:lstStyle/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&lt;style type="text/</a:t>
            </a:r>
            <a:r>
              <a:rPr lang="en-US" altLang="zh-CN" sz="1600" kern="0" dirty="0" err="1">
                <a:latin typeface="Verdana" panose="020B0604030504040204" pitchFamily="34" charset="0"/>
                <a:ea typeface="+mn-ea"/>
              </a:rPr>
              <a:t>css</a:t>
            </a: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"&gt;</a:t>
            </a:r>
            <a:endParaRPr lang="en-US" altLang="zh-CN" sz="16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  body{margin:0</a:t>
            </a: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;  /*margin</a:t>
            </a:r>
            <a:r>
              <a:rPr lang="zh-CN" altLang="en-US" sz="1600" kern="0" dirty="0">
                <a:latin typeface="Verdana" panose="020B0604030504040204" pitchFamily="34" charset="0"/>
                <a:ea typeface="+mn-ea"/>
              </a:rPr>
              <a:t>表示边距*</a:t>
            </a: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/}</a:t>
            </a:r>
            <a:endParaRPr lang="en-US" altLang="zh-CN" sz="16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  div{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Verdana" panose="020B0604030504040204" pitchFamily="34" charset="0"/>
                <a:ea typeface="+mn-ea"/>
              </a:rPr>
              <a:t>position:absolute</a:t>
            </a: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; /* </a:t>
            </a:r>
            <a:r>
              <a:rPr lang="zh-CN" altLang="en-US" sz="1600" kern="0" dirty="0">
                <a:latin typeface="Verdana" panose="020B0604030504040204" pitchFamily="34" charset="0"/>
                <a:ea typeface="+mn-ea"/>
              </a:rPr>
              <a:t>定位方式为绝对定位 *</a:t>
            </a: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/ </a:t>
            </a: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width:200px;height:200px;}</a:t>
            </a:r>
            <a:endParaRPr lang="en-US" altLang="zh-CN" sz="16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  #</a:t>
            </a: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d1{</a:t>
            </a:r>
            <a:r>
              <a:rPr lang="en-US" altLang="zh-CN" sz="1600" kern="0" dirty="0" err="1" smtClean="0">
                <a:latin typeface="Verdana" panose="020B0604030504040204" pitchFamily="34" charset="0"/>
                <a:ea typeface="+mn-ea"/>
              </a:rPr>
              <a:t>background-color:black</a:t>
            </a: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;</a:t>
            </a:r>
            <a:r>
              <a:rPr lang="en-US" altLang="zh-CN" sz="1600" kern="0" dirty="0">
                <a:solidFill>
                  <a:srgbClr val="FF0000"/>
                </a:solidFill>
                <a:latin typeface="Verdana" panose="020B0604030504040204" pitchFamily="34" charset="0"/>
                <a:ea typeface="+mn-ea"/>
              </a:rPr>
              <a:t>z-index:0</a:t>
            </a: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;    /* </a:t>
            </a:r>
            <a:r>
              <a:rPr lang="zh-CN" altLang="en-US" sz="1600" kern="0" dirty="0">
                <a:latin typeface="Verdana" panose="020B0604030504040204" pitchFamily="34" charset="0"/>
                <a:ea typeface="+mn-ea"/>
              </a:rPr>
              <a:t>该图层在最下面 *</a:t>
            </a: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/</a:t>
            </a:r>
            <a:r>
              <a:rPr lang="en-US" altLang="zh-CN" sz="1600" kern="0" dirty="0" err="1" smtClean="0">
                <a:latin typeface="Verdana" panose="020B0604030504040204" pitchFamily="34" charset="0"/>
                <a:ea typeface="+mn-ea"/>
              </a:rPr>
              <a:t>color:white</a:t>
            </a: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;}</a:t>
            </a:r>
            <a:endParaRPr lang="en-US" altLang="zh-CN" sz="16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  #</a:t>
            </a: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d2{background-color:red;top:25px;left:50px;</a:t>
            </a:r>
            <a:r>
              <a:rPr lang="en-US" altLang="zh-CN" sz="1600" kern="0" dirty="0" smtClean="0">
                <a:solidFill>
                  <a:srgbClr val="FF0000"/>
                </a:solidFill>
                <a:latin typeface="Verdana" panose="020B0604030504040204" pitchFamily="34" charset="0"/>
                <a:ea typeface="+mn-ea"/>
              </a:rPr>
              <a:t>z-index:1</a:t>
            </a: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; </a:t>
            </a: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/*</a:t>
            </a:r>
            <a:r>
              <a:rPr lang="zh-CN" altLang="en-US" sz="1600" kern="0" dirty="0" smtClean="0">
                <a:latin typeface="Verdana" panose="020B0604030504040204" pitchFamily="34" charset="0"/>
                <a:ea typeface="+mn-ea"/>
              </a:rPr>
              <a:t>图</a:t>
            </a:r>
            <a:r>
              <a:rPr lang="zh-CN" altLang="en-US" sz="1600" kern="0" dirty="0">
                <a:latin typeface="Verdana" panose="020B0604030504040204" pitchFamily="34" charset="0"/>
                <a:ea typeface="+mn-ea"/>
              </a:rPr>
              <a:t>层在中间 *</a:t>
            </a: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/}</a:t>
            </a:r>
            <a:endParaRPr lang="en-US" altLang="zh-CN" sz="16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  #</a:t>
            </a: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d3{background-color:yellow;top:50px;left:100px</a:t>
            </a: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; </a:t>
            </a:r>
            <a:r>
              <a:rPr lang="en-US" altLang="zh-CN" sz="1600" kern="0" dirty="0">
                <a:solidFill>
                  <a:srgbClr val="FF0000"/>
                </a:solidFill>
                <a:latin typeface="Verdana" panose="020B0604030504040204" pitchFamily="34" charset="0"/>
                <a:ea typeface="+mn-ea"/>
              </a:rPr>
              <a:t>z-index:2</a:t>
            </a: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;    /* </a:t>
            </a:r>
            <a:r>
              <a:rPr lang="zh-CN" altLang="en-US" sz="1600" kern="0" dirty="0">
                <a:latin typeface="Verdana" panose="020B0604030504040204" pitchFamily="34" charset="0"/>
                <a:ea typeface="+mn-ea"/>
              </a:rPr>
              <a:t>该图层在最上面 *</a:t>
            </a:r>
            <a:r>
              <a:rPr lang="en-US" altLang="zh-CN" sz="1600" kern="0" dirty="0" smtClean="0">
                <a:latin typeface="Verdana" panose="020B0604030504040204" pitchFamily="34" charset="0"/>
                <a:ea typeface="+mn-ea"/>
              </a:rPr>
              <a:t>/}</a:t>
            </a:r>
            <a:endParaRPr lang="en-US" altLang="zh-CN" sz="16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600" kern="0" dirty="0">
                <a:latin typeface="Verdana" panose="020B0604030504040204" pitchFamily="34" charset="0"/>
                <a:ea typeface="+mn-ea"/>
              </a:rPr>
              <a:t>&lt;/style&gt;</a:t>
            </a:r>
            <a:endParaRPr lang="en-US" altLang="zh-CN" sz="16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endParaRPr lang="en-US" altLang="zh-CN" sz="14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endParaRPr lang="en-US" altLang="zh-CN" sz="14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endParaRPr lang="en-US" altLang="zh-CN" sz="14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400" kern="0" dirty="0">
                <a:latin typeface="Verdana" panose="020B0604030504040204" pitchFamily="34" charset="0"/>
                <a:ea typeface="+mn-ea"/>
              </a:rPr>
              <a:t>&lt;body&gt;</a:t>
            </a:r>
            <a:endParaRPr lang="en-US" altLang="zh-CN" sz="14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400" kern="0" dirty="0">
                <a:latin typeface="Verdana" panose="020B0604030504040204" pitchFamily="34" charset="0"/>
                <a:ea typeface="+mn-ea"/>
              </a:rPr>
              <a:t>&lt;div id="d1" &gt;div1&lt;/div&gt;</a:t>
            </a:r>
            <a:endParaRPr lang="en-US" altLang="zh-CN" sz="14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400" kern="0" dirty="0">
                <a:latin typeface="Verdana" panose="020B0604030504040204" pitchFamily="34" charset="0"/>
                <a:ea typeface="+mn-ea"/>
              </a:rPr>
              <a:t>&lt;div id="d2" &gt;div2&lt;/div&gt;</a:t>
            </a:r>
            <a:endParaRPr lang="en-US" altLang="zh-CN" sz="14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400" kern="0" dirty="0">
                <a:latin typeface="Verdana" panose="020B0604030504040204" pitchFamily="34" charset="0"/>
                <a:ea typeface="+mn-ea"/>
              </a:rPr>
              <a:t>&lt;div id="d3" &gt;div3&lt;/div&gt;</a:t>
            </a:r>
            <a:endParaRPr lang="en-US" altLang="zh-CN" sz="14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400" kern="0" dirty="0">
                <a:latin typeface="Verdana" panose="020B0604030504040204" pitchFamily="34" charset="0"/>
                <a:ea typeface="+mn-ea"/>
              </a:rPr>
              <a:t>&lt;/body&gt;</a:t>
            </a:r>
            <a:endParaRPr lang="en-US" altLang="zh-CN" sz="1400" kern="0" dirty="0">
              <a:latin typeface="Verdana" panose="020B0604030504040204" pitchFamily="34" charset="0"/>
              <a:ea typeface="+mn-ea"/>
            </a:endParaRPr>
          </a:p>
          <a:p>
            <a:pPr lvl="0" defTabSz="1158875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400" kern="0" dirty="0">
                <a:latin typeface="Verdana" panose="020B0604030504040204" pitchFamily="34" charset="0"/>
                <a:ea typeface="+mn-ea"/>
              </a:rPr>
              <a:t>&lt;/html&gt;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13" name="图片 12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5"/>
          <a:stretch>
            <a:fillRect/>
          </a:stretch>
        </p:blipFill>
        <p:spPr bwMode="auto">
          <a:xfrm>
            <a:off x="3254375" y="3408045"/>
            <a:ext cx="5531485" cy="22072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的基本概念 </a:t>
            </a:r>
            <a:endParaRPr lang="zh-CN" altLang="en-US" dirty="0" smtClean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884555" y="1283335"/>
            <a:ext cx="7374890" cy="4751070"/>
          </a:xfrm>
        </p:spPr>
        <p:txBody>
          <a:bodyPr>
            <a:normAutofit/>
          </a:bodyPr>
          <a:lstStyle/>
          <a:p>
            <a:pPr marL="0" indent="0" algn="just">
              <a:spcBef>
                <a:spcPct val="20000"/>
              </a:spcBef>
              <a:buNone/>
            </a:pPr>
            <a:r>
              <a:rPr lang="en-US" altLang="zh-CN" sz="2000" dirty="0" smtClean="0"/>
              <a:t>CSS</a:t>
            </a:r>
            <a:r>
              <a:rPr lang="zh-CN" altLang="en-US" sz="2000" dirty="0" smtClean="0"/>
              <a:t>（</a:t>
            </a:r>
            <a:r>
              <a:rPr lang="en-US" altLang="zh-CN" sz="2000" u="sng" dirty="0" smtClean="0">
                <a:solidFill>
                  <a:srgbClr val="FF0000"/>
                </a:solidFill>
              </a:rPr>
              <a:t>C</a:t>
            </a:r>
            <a:r>
              <a:rPr lang="en-US" altLang="zh-CN" sz="2000" dirty="0" smtClean="0"/>
              <a:t>ascading </a:t>
            </a:r>
            <a:r>
              <a:rPr lang="en-US" altLang="zh-CN" sz="2000" u="sng" dirty="0" smtClean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/>
              <a:t>tyle </a:t>
            </a:r>
            <a:r>
              <a:rPr lang="en-US" altLang="zh-CN" sz="2000" u="sng" dirty="0" smtClean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/>
              <a:t>heet</a:t>
            </a:r>
            <a:r>
              <a:rPr lang="zh-CN" altLang="en-US" sz="2000" dirty="0" smtClean="0"/>
              <a:t>）层叠样式表，也称为级联样式表，用来设计网页风格。</a:t>
            </a:r>
            <a:endParaRPr lang="zh-CN" altLang="en-US" sz="2000" dirty="0" smtClean="0"/>
          </a:p>
          <a:p>
            <a:pPr marL="0" indent="0" algn="just">
              <a:spcBef>
                <a:spcPct val="20000"/>
              </a:spcBef>
              <a:buNone/>
            </a:pPr>
            <a:endParaRPr lang="zh-CN" altLang="en-US" sz="2000" dirty="0" smtClean="0"/>
          </a:p>
          <a:p>
            <a:pPr marL="0" indent="0" algn="just">
              <a:spcBef>
                <a:spcPct val="20000"/>
              </a:spcBef>
              <a:buNone/>
            </a:pPr>
            <a:r>
              <a:rPr lang="zh-CN" altLang="zh-CN" sz="2000" dirty="0" smtClean="0">
                <a:sym typeface="+mn-ea"/>
              </a:rPr>
              <a:t>传统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zh-CN" sz="2000" dirty="0">
                <a:sym typeface="+mn-ea"/>
              </a:rPr>
              <a:t>网页设计内容和表现混合，随着网站规模扩大，网页、网站维护越来越困难；</a:t>
            </a:r>
            <a:endParaRPr lang="zh-CN" altLang="zh-CN" sz="2000" dirty="0">
              <a:sym typeface="+mn-ea"/>
            </a:endParaRPr>
          </a:p>
          <a:p>
            <a:pPr marL="0" indent="0" algn="just">
              <a:spcBef>
                <a:spcPct val="20000"/>
              </a:spcBef>
              <a:buNone/>
            </a:pPr>
            <a:r>
              <a:rPr lang="zh-CN" altLang="en-US" sz="2000" dirty="0" smtClean="0">
                <a:sym typeface="+mn-ea"/>
              </a:rPr>
              <a:t>标记不足；</a:t>
            </a:r>
            <a:endParaRPr lang="zh-CN" altLang="en-US" sz="2000" dirty="0" smtClean="0">
              <a:sym typeface="+mn-ea"/>
            </a:endParaRPr>
          </a:p>
          <a:p>
            <a:pPr marL="0" indent="0" algn="just">
              <a:spcBef>
                <a:spcPct val="20000"/>
              </a:spcBef>
              <a:buNone/>
            </a:pPr>
            <a:r>
              <a:rPr lang="zh-CN" altLang="en-US" sz="2000" dirty="0" smtClean="0">
                <a:sym typeface="+mn-ea"/>
              </a:rPr>
              <a:t>网页过“胖”；</a:t>
            </a:r>
            <a:endParaRPr lang="zh-CN" altLang="en-US" sz="2000" dirty="0" smtClean="0">
              <a:sym typeface="+mn-ea"/>
            </a:endParaRPr>
          </a:p>
          <a:p>
            <a:pPr marL="0" indent="0" algn="just">
              <a:spcBef>
                <a:spcPct val="20000"/>
              </a:spcBef>
              <a:buNone/>
            </a:pPr>
            <a:r>
              <a:rPr lang="zh-CN" altLang="en-US" sz="2000" dirty="0" smtClean="0">
                <a:sym typeface="+mn-ea"/>
              </a:rPr>
              <a:t>定位困难等问题。</a:t>
            </a:r>
            <a:endParaRPr lang="zh-CN" altLang="en-US" sz="2000" dirty="0" smtClean="0"/>
          </a:p>
          <a:p>
            <a:pPr marL="0" indent="0" algn="just">
              <a:spcBef>
                <a:spcPct val="20000"/>
              </a:spcBef>
              <a:buNone/>
            </a:pPr>
            <a:endParaRPr lang="zh-CN" altLang="en-US" sz="2000" dirty="0" smtClean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</a:t>
            </a:r>
            <a:r>
              <a:rPr lang="zh-CN" altLang="zh-CN" dirty="0"/>
              <a:t>标记与</a:t>
            </a:r>
            <a:r>
              <a:rPr lang="en-US" altLang="zh-CN" dirty="0"/>
              <a:t>span</a:t>
            </a:r>
            <a:r>
              <a:rPr lang="zh-CN" altLang="zh-CN" dirty="0"/>
              <a:t>标记</a:t>
            </a:r>
            <a:endParaRPr lang="en-US" altLang="zh-CN" dirty="0" smtClean="0"/>
          </a:p>
        </p:txBody>
      </p:sp>
      <p:sp>
        <p:nvSpPr>
          <p:cNvPr id="41986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1.span</a:t>
            </a:r>
            <a:r>
              <a:rPr lang="zh-CN" altLang="en-US" sz="1800" dirty="0" smtClean="0"/>
              <a:t>标记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行内元素</a:t>
            </a:r>
            <a:endParaRPr lang="zh-CN" altLang="en-US" sz="1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 smtClean="0"/>
              <a:t>     </a:t>
            </a:r>
            <a:r>
              <a:rPr lang="zh-CN" altLang="en-US" sz="1800" dirty="0" smtClean="0">
                <a:solidFill>
                  <a:srgbClr val="FF0000"/>
                </a:solidFill>
              </a:rPr>
              <a:t>基本语法：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zh-CN" altLang="en-US" sz="1800" dirty="0" smtClean="0">
                <a:solidFill>
                  <a:srgbClr val="FF0000"/>
                </a:solidFill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</a:rPr>
              <a:t>&lt;span id="" class=""&gt;</a:t>
            </a:r>
            <a:r>
              <a:rPr lang="zh-CN" altLang="en-US" sz="1800" dirty="0" smtClean="0">
                <a:solidFill>
                  <a:srgbClr val="FF0000"/>
                </a:solidFill>
              </a:rPr>
              <a:t>行内内容</a:t>
            </a:r>
            <a:r>
              <a:rPr lang="en-US" altLang="zh-CN" sz="1800" dirty="0" smtClean="0">
                <a:solidFill>
                  <a:srgbClr val="FF0000"/>
                </a:solidFill>
              </a:rPr>
              <a:t>&lt;/span&gt;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2.div</a:t>
            </a:r>
            <a:r>
              <a:rPr lang="zh-CN" altLang="en-US" sz="1800" dirty="0" smtClean="0"/>
              <a:t>与</a:t>
            </a:r>
            <a:r>
              <a:rPr lang="en-US" altLang="zh-CN" sz="1800" dirty="0" smtClean="0"/>
              <a:t>span</a:t>
            </a:r>
            <a:r>
              <a:rPr lang="zh-CN" altLang="en-US" sz="1800" dirty="0" smtClean="0"/>
              <a:t>标记使用区别</a:t>
            </a:r>
            <a:endParaRPr lang="zh-CN" altLang="en-US" sz="1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div</a:t>
            </a:r>
            <a:r>
              <a:rPr lang="zh-CN" altLang="zh-CN" sz="1800" dirty="0"/>
              <a:t>和</a:t>
            </a:r>
            <a:r>
              <a:rPr lang="en-US" altLang="zh-CN" sz="1800" dirty="0"/>
              <a:t>span</a:t>
            </a:r>
            <a:r>
              <a:rPr lang="zh-CN" altLang="zh-CN" sz="1800" dirty="0"/>
              <a:t>标记默认情况下都没有对标记内的内容进行格式化或渲染，只有使用</a:t>
            </a:r>
            <a:r>
              <a:rPr lang="en-US" altLang="zh-CN" sz="1800" dirty="0"/>
              <a:t>CSS</a:t>
            </a:r>
            <a:r>
              <a:rPr lang="zh-CN" altLang="zh-CN" sz="1800" dirty="0"/>
              <a:t>来定义相应的样式时才会显示出</a:t>
            </a:r>
            <a:r>
              <a:rPr lang="zh-CN" altLang="zh-CN" sz="1800" dirty="0" smtClean="0"/>
              <a:t>不同。</a:t>
            </a:r>
            <a:endParaRPr lang="zh-CN" altLang="zh-CN" sz="1800" dirty="0"/>
          </a:p>
          <a:p>
            <a:pPr marL="9080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800" b="0" dirty="0"/>
              <a:t>1)</a:t>
            </a:r>
            <a:r>
              <a:rPr lang="zh-CN" altLang="zh-CN" sz="1800" b="0" dirty="0"/>
              <a:t>是否是块标记。</a:t>
            </a:r>
            <a:r>
              <a:rPr lang="en-US" altLang="zh-CN" sz="1800" b="0" dirty="0"/>
              <a:t>div</a:t>
            </a:r>
            <a:r>
              <a:rPr lang="zh-CN" altLang="zh-CN" sz="1800" b="0" dirty="0"/>
              <a:t>标记是块标记，一般包含较大范围，在区域的</a:t>
            </a:r>
            <a:r>
              <a:rPr lang="zh-CN" altLang="zh-CN" sz="1800" b="0" dirty="0">
                <a:solidFill>
                  <a:srgbClr val="FF0000"/>
                </a:solidFill>
              </a:rPr>
              <a:t>前后会自动换行</a:t>
            </a:r>
            <a:r>
              <a:rPr lang="zh-CN" altLang="zh-CN" sz="1800" b="0" dirty="0"/>
              <a:t>；而</a:t>
            </a:r>
            <a:r>
              <a:rPr lang="en-US" altLang="zh-CN" sz="1800" b="0" dirty="0"/>
              <a:t>span</a:t>
            </a:r>
            <a:r>
              <a:rPr lang="zh-CN" altLang="zh-CN" sz="1800" b="0" dirty="0"/>
              <a:t>标记是行内标记，一般包含范围较窄，通常在一行内，</a:t>
            </a:r>
            <a:r>
              <a:rPr lang="zh-CN" altLang="zh-CN" sz="1800" b="0" dirty="0" smtClean="0"/>
              <a:t>在</a:t>
            </a:r>
            <a:r>
              <a:rPr lang="zh-CN" altLang="en-US" sz="1800" b="0" dirty="0" smtClean="0"/>
              <a:t>此</a:t>
            </a:r>
            <a:r>
              <a:rPr lang="zh-CN" altLang="zh-CN" sz="1800" b="0" dirty="0" smtClean="0"/>
              <a:t>区域的</a:t>
            </a:r>
            <a:r>
              <a:rPr lang="zh-CN" altLang="en-US" sz="1800" b="0" dirty="0" smtClean="0"/>
              <a:t>范围</a:t>
            </a:r>
            <a:r>
              <a:rPr lang="zh-CN" altLang="zh-CN" sz="1800" b="0" dirty="0" smtClean="0"/>
              <a:t>外</a:t>
            </a:r>
            <a:r>
              <a:rPr lang="zh-CN" altLang="zh-CN" sz="1800" b="0" dirty="0"/>
              <a:t>不会自动换行。</a:t>
            </a:r>
            <a:endParaRPr lang="zh-CN" altLang="zh-CN" sz="1800" b="0" dirty="0"/>
          </a:p>
          <a:p>
            <a:pPr marL="9080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800" b="0" dirty="0"/>
              <a:t>2)</a:t>
            </a:r>
            <a:r>
              <a:rPr lang="zh-CN" altLang="zh-CN" sz="1800" b="0" dirty="0"/>
              <a:t>是否可以互相包含。一般来说，</a:t>
            </a:r>
            <a:r>
              <a:rPr lang="en-US" altLang="zh-CN" sz="1800" b="0" dirty="0"/>
              <a:t>div</a:t>
            </a:r>
            <a:r>
              <a:rPr lang="zh-CN" altLang="zh-CN" sz="1800" b="0" dirty="0"/>
              <a:t>标记可以包含</a:t>
            </a:r>
            <a:r>
              <a:rPr lang="en-US" altLang="zh-CN" sz="1800" b="0" dirty="0"/>
              <a:t>span</a:t>
            </a:r>
            <a:r>
              <a:rPr lang="zh-CN" altLang="zh-CN" sz="1800" b="0" dirty="0"/>
              <a:t>标记，但</a:t>
            </a:r>
            <a:r>
              <a:rPr lang="en-US" altLang="zh-CN" sz="1800" b="0" dirty="0"/>
              <a:t>span</a:t>
            </a:r>
            <a:r>
              <a:rPr lang="zh-CN" altLang="zh-CN" sz="1800" b="0" dirty="0"/>
              <a:t>标记不可能包含</a:t>
            </a:r>
            <a:r>
              <a:rPr lang="en-US" altLang="zh-CN" sz="1800" b="0" dirty="0"/>
              <a:t>div</a:t>
            </a:r>
            <a:r>
              <a:rPr lang="zh-CN" altLang="zh-CN" sz="1800" b="0" dirty="0"/>
              <a:t>标记。</a:t>
            </a:r>
            <a:endParaRPr lang="zh-CN" altLang="zh-CN" sz="1800" b="0" dirty="0"/>
          </a:p>
          <a:p>
            <a:pPr marL="9080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zh-CN" sz="1800" b="0" dirty="0"/>
              <a:t>但是</a:t>
            </a:r>
            <a:r>
              <a:rPr lang="zh-CN" altLang="zh-CN" sz="1800" b="0" dirty="0">
                <a:solidFill>
                  <a:srgbClr val="FF0000"/>
                </a:solidFill>
              </a:rPr>
              <a:t>块标记和行标记</a:t>
            </a:r>
            <a:r>
              <a:rPr lang="zh-CN" altLang="zh-CN" sz="1800" b="0" dirty="0"/>
              <a:t>不是绝对的，通过定义</a:t>
            </a:r>
            <a:r>
              <a:rPr lang="en-US" altLang="zh-CN" sz="1800" b="0" dirty="0"/>
              <a:t>CSS</a:t>
            </a:r>
            <a:r>
              <a:rPr lang="zh-CN" altLang="zh-CN" sz="1800" b="0" dirty="0"/>
              <a:t>的</a:t>
            </a:r>
            <a:r>
              <a:rPr lang="en-US" altLang="zh-CN" sz="1800" b="0" dirty="0"/>
              <a:t>display</a:t>
            </a:r>
            <a:r>
              <a:rPr lang="zh-CN" altLang="zh-CN" sz="1800" b="0" dirty="0"/>
              <a:t>属性可以相互</a:t>
            </a:r>
            <a:r>
              <a:rPr lang="zh-CN" altLang="zh-CN" sz="1800" b="0" dirty="0" smtClean="0"/>
              <a:t>转化</a:t>
            </a:r>
            <a:r>
              <a:rPr lang="zh-CN" altLang="en-US" sz="1800" b="0" dirty="0" smtClean="0"/>
              <a:t>。</a:t>
            </a:r>
            <a:r>
              <a:rPr lang="en-US" altLang="zh-CN" sz="1800" b="0" dirty="0" smtClean="0"/>
              <a:t>(</a:t>
            </a:r>
            <a:r>
              <a:rPr sz="1800" b="0" dirty="0" smtClean="0"/>
              <a:t>内容和形式分离过程中产生的变化）</a:t>
            </a:r>
            <a:endParaRPr sz="1800" b="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 smtClean="0"/>
              <a:t>附：</a:t>
            </a:r>
            <a:r>
              <a:rPr lang="en-US" altLang="zh-CN" sz="2000" dirty="0" smtClean="0"/>
              <a:t>CSS</a:t>
            </a:r>
            <a:r>
              <a:rPr lang="zh-CN" altLang="en-US" sz="2000" dirty="0" smtClean="0"/>
              <a:t>中的</a:t>
            </a:r>
            <a:r>
              <a:rPr lang="en-US" altLang="zh-CN" sz="2000" dirty="0" smtClean="0"/>
              <a:t>display</a:t>
            </a:r>
            <a:r>
              <a:rPr lang="zh-CN" altLang="en-US" sz="2000" dirty="0" smtClean="0"/>
              <a:t>属性</a:t>
            </a:r>
            <a:endParaRPr lang="zh-CN" altLang="en-US" sz="2000" dirty="0" smtClean="0"/>
          </a:p>
        </p:txBody>
      </p:sp>
      <p:sp>
        <p:nvSpPr>
          <p:cNvPr id="43010" name="矩形 2"/>
          <p:cNvSpPr>
            <a:spLocks noChangeArrowheads="1"/>
          </p:cNvSpPr>
          <p:nvPr/>
        </p:nvSpPr>
        <p:spPr bwMode="auto">
          <a:xfrm>
            <a:off x="534035" y="1370965"/>
            <a:ext cx="8310245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rgbClr val="660066"/>
              </a:buClr>
              <a:buSzPct val="100000"/>
            </a:pPr>
            <a:r>
              <a:rPr lang="en-US" altLang="zh-CN" dirty="0">
                <a:ea typeface="黑体" panose="02010609060101010101" charset="-122"/>
              </a:rPr>
              <a:t>display </a:t>
            </a:r>
            <a:r>
              <a:rPr lang="zh-CN" altLang="en-US" dirty="0">
                <a:ea typeface="黑体" panose="02010609060101010101" charset="-122"/>
              </a:rPr>
              <a:t>：规定元素应该生成</a:t>
            </a:r>
            <a:r>
              <a:rPr lang="zh-CN" altLang="en-US" dirty="0" smtClean="0">
                <a:ea typeface="黑体" panose="02010609060101010101" charset="-122"/>
              </a:rPr>
              <a:t>的显示框</a:t>
            </a:r>
            <a:r>
              <a:rPr lang="zh-CN" altLang="en-US" dirty="0">
                <a:ea typeface="黑体" panose="02010609060101010101" charset="-122"/>
              </a:rPr>
              <a:t>的类型。</a:t>
            </a:r>
            <a:endParaRPr lang="zh-CN" altLang="en-US" dirty="0">
              <a:ea typeface="黑体" panose="02010609060101010101" charset="-122"/>
            </a:endParaRPr>
          </a:p>
          <a:p>
            <a:pPr marL="630555" indent="-630555" eaLnBrk="0" hangingPunct="0">
              <a:spcBef>
                <a:spcPts val="0"/>
              </a:spcBef>
              <a:buClr>
                <a:srgbClr val="660066"/>
              </a:buClr>
              <a:buSzPct val="100000"/>
            </a:pPr>
            <a:r>
              <a:rPr lang="zh-CN" altLang="en-US" b="0" dirty="0">
                <a:ea typeface="黑体" panose="02010609060101010101" charset="-122"/>
              </a:rPr>
              <a:t>说明：这个属性用于定义建立布局时元素生成的显示框类型。对于 </a:t>
            </a:r>
            <a:r>
              <a:rPr lang="en-US" altLang="zh-CN" b="0" dirty="0">
                <a:ea typeface="黑体" panose="02010609060101010101" charset="-122"/>
              </a:rPr>
              <a:t>HTML </a:t>
            </a:r>
            <a:r>
              <a:rPr lang="zh-CN" altLang="en-US" b="0" dirty="0">
                <a:ea typeface="黑体" panose="02010609060101010101" charset="-122"/>
              </a:rPr>
              <a:t>等文档类型，如果使用 </a:t>
            </a:r>
            <a:r>
              <a:rPr lang="en-US" altLang="zh-CN" b="0" dirty="0">
                <a:ea typeface="黑体" panose="02010609060101010101" charset="-122"/>
              </a:rPr>
              <a:t>display </a:t>
            </a:r>
            <a:r>
              <a:rPr lang="zh-CN" altLang="en-US" b="0" dirty="0">
                <a:ea typeface="黑体" panose="02010609060101010101" charset="-122"/>
              </a:rPr>
              <a:t>不谨慎会很危险，因为可能违反 </a:t>
            </a:r>
            <a:r>
              <a:rPr lang="en-US" altLang="zh-CN" b="0" dirty="0">
                <a:ea typeface="黑体" panose="02010609060101010101" charset="-122"/>
              </a:rPr>
              <a:t>HTML </a:t>
            </a:r>
            <a:r>
              <a:rPr lang="zh-CN" altLang="en-US" b="0" dirty="0">
                <a:ea typeface="黑体" panose="02010609060101010101" charset="-122"/>
              </a:rPr>
              <a:t>中已经定义的显示层次结构。</a:t>
            </a:r>
            <a:endParaRPr lang="zh-CN" altLang="en-US" b="0" dirty="0">
              <a:ea typeface="黑体" panose="02010609060101010101" charset="-122"/>
            </a:endParaRPr>
          </a:p>
        </p:txBody>
      </p:sp>
      <p:graphicFrame>
        <p:nvGraphicFramePr>
          <p:cNvPr id="4" name="Group 62"/>
          <p:cNvGraphicFramePr/>
          <p:nvPr>
            <p:custDataLst>
              <p:tags r:id="rId1"/>
            </p:custDataLst>
          </p:nvPr>
        </p:nvGraphicFramePr>
        <p:xfrm>
          <a:off x="534036" y="2843053"/>
          <a:ext cx="8341995" cy="26085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663065"/>
                <a:gridCol w="6678930"/>
              </a:tblGrid>
              <a:tr h="31242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此元素不会被显示。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</a:tr>
              <a:tr h="31242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block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此元素将显示为块级元素，宽度</a:t>
                      </a: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，前后会带有换行符。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</a:tr>
              <a:tr h="31242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inline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默认。此元素会被显示为内联元素，无高宽、前后没有换行符。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</a:tr>
              <a:tr h="394970">
                <a:tc>
                  <a:txBody>
                    <a:bodyPr/>
                    <a:p>
                      <a:pPr marL="342900" marR="0" lvl="0" indent="-342900" algn="ctr" defTabSz="914400" rtl="0" eaLnBrk="0" fontAlgn="ctr" latinLnBrk="0" hangingPunct="0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inline-block</a:t>
                      </a:r>
                      <a:endParaRPr kumimoji="0" lang="en-US" altLang="zh-CN" sz="180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p>
                      <a:pPr marL="342900" marR="0" lvl="0" indent="-342900" algn="l" defTabSz="914400" rtl="0" eaLnBrk="0" fontAlgn="ctr" latinLnBrk="0" hangingPunct="0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行内块元素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，有宽度，不换行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</a:tr>
              <a:tr h="39497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inherit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规定应该从父元素继承 </a:t>
                      </a: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display </a:t>
                      </a: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属性的值。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</a:tr>
              <a:tr h="394970">
                <a:tc>
                  <a:txBody>
                    <a:bodyPr/>
                    <a:p>
                      <a:pPr marL="342900" marR="0" lvl="0" indent="-34290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list-item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p>
                      <a:pPr marL="342900" marR="0" lvl="0" indent="-3429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特殊块，增加缩进和项目符号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</a:tr>
              <a:tr h="394970">
                <a:tc>
                  <a:txBody>
                    <a:bodyPr/>
                    <a:p>
                      <a:pPr marL="342900" marR="0" lvl="0" indent="-34290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flex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p>
                      <a:pPr marL="342900" marR="0" lvl="0" indent="-3429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弹性伸缩，伸、缩比例和基准值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</a:tr>
            </a:tbl>
          </a:graphicData>
        </a:graphic>
      </p:graphicFrame>
      <p:sp>
        <p:nvSpPr>
          <p:cNvPr id="43028" name="矩形 4"/>
          <p:cNvSpPr>
            <a:spLocks noChangeArrowheads="1"/>
          </p:cNvSpPr>
          <p:nvPr/>
        </p:nvSpPr>
        <p:spPr bwMode="auto">
          <a:xfrm>
            <a:off x="609600" y="5463957"/>
            <a:ext cx="8534400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&lt;style type="text/</a:t>
            </a:r>
            <a:r>
              <a:rPr lang="en-US" altLang="zh-CN" dirty="0" err="1">
                <a:solidFill>
                  <a:srgbClr val="FF0000"/>
                </a:solidFill>
                <a:ea typeface="黑体" panose="02010609060101010101" charset="-122"/>
              </a:rPr>
              <a:t>css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"&gt;</a:t>
            </a:r>
            <a:endParaRPr lang="en-US" altLang="zh-CN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     p {display: </a:t>
            </a:r>
            <a:r>
              <a:rPr lang="en-US" altLang="zh-CN" dirty="0" smtClean="0">
                <a:solidFill>
                  <a:srgbClr val="FF0000"/>
                </a:solidFill>
                <a:ea typeface="黑体" panose="02010609060101010101" charset="-122"/>
              </a:rPr>
              <a:t>inline;} 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/* 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charset="-122"/>
              </a:rPr>
              <a:t>块级元素转为行内元素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 */</a:t>
            </a:r>
            <a:endParaRPr lang="en-US" altLang="zh-CN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     div {display: </a:t>
            </a:r>
            <a:r>
              <a:rPr lang="en-US" altLang="zh-CN" dirty="0" smtClean="0">
                <a:solidFill>
                  <a:srgbClr val="FF0000"/>
                </a:solidFill>
                <a:ea typeface="黑体" panose="02010609060101010101" charset="-122"/>
              </a:rPr>
              <a:t>none;} </a:t>
            </a:r>
            <a:r>
              <a:rPr lang="zh-CN" altLang="en-US" dirty="0" smtClean="0">
                <a:solidFill>
                  <a:srgbClr val="FF0000"/>
                </a:solidFill>
                <a:ea typeface="黑体" panose="02010609060101010101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/* 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charset="-122"/>
              </a:rPr>
              <a:t>隐藏图层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  */</a:t>
            </a:r>
            <a:endParaRPr lang="en-US" altLang="zh-CN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FF0000"/>
                </a:solidFill>
                <a:ea typeface="黑体" panose="02010609060101010101" charset="-122"/>
              </a:rPr>
              <a:t> &lt;/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style&gt;</a:t>
            </a:r>
            <a:endParaRPr lang="en-US" altLang="zh-CN" dirty="0">
              <a:solidFill>
                <a:srgbClr val="FF0000"/>
              </a:solidFill>
              <a:ea typeface="黑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81000" indent="-38100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81000" indent="-381000" algn="l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顶级元素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高级块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,body)</a:t>
            </a:r>
            <a:endParaRPr sz="180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indent="-381000" algn="l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块级元素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(h1-6,p,div,ul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indent="-381000" algn="l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   display:block; 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高度由子元素决定，宽充满父级元素，与其他块级元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素纵向排列，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margin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自动填充横向剩余部分</a:t>
            </a:r>
            <a:endParaRPr sz="180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indent="-381000" algn="l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优先使用块级元素布局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CCS3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多用弹性块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Flexible Box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Flex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布局）</a:t>
            </a:r>
            <a:endParaRPr sz="180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indent="-381000" algn="l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行内元素（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a,i,span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等）</a:t>
            </a:r>
            <a:endParaRPr sz="180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indent="-381000" algn="l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   display:inline;   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宽高由子元素决定，与其他行内元素并排一行显示；</a:t>
            </a:r>
            <a:endParaRPr sz="180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indent="-381000" algn="l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  width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height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margin/padding-top/bottom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等失效；</a:t>
            </a:r>
            <a:endParaRPr sz="180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indent="-381000" algn="l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行内块（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img,button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等）</a:t>
            </a:r>
            <a:endParaRPr sz="180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indent="-381000" algn="l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  display:inline-block;</a:t>
            </a:r>
            <a:r>
              <a:rPr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默认宽高由子元素决定，但也可以设置宽高，类似文本元素，可以设置文本属性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indent="-381000" algn="l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endParaRPr lang="en-US" altLang="zh-CN" sz="1800" dirty="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800" dirty="0" smtClean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属性值中的单位</a:t>
            </a:r>
            <a:endParaRPr lang="zh-CN" altLang="en-US" dirty="0" smtClean="0"/>
          </a:p>
        </p:txBody>
      </p:sp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 smtClean="0"/>
              <a:t>绝对单位</a:t>
            </a:r>
            <a:endParaRPr lang="en-US" altLang="zh-CN" sz="1800" b="1" dirty="0" smtClean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800" dirty="0" smtClean="0"/>
              <a:t>       </a:t>
            </a:r>
            <a:r>
              <a:rPr lang="zh-CN" altLang="en-US" sz="1800" dirty="0" smtClean="0"/>
              <a:t>绝对单位在网页中较少使用</a:t>
            </a:r>
            <a:endParaRPr lang="zh-CN" altLang="en-US" sz="1800" dirty="0" smtClean="0"/>
          </a:p>
          <a:p>
            <a:pPr marL="0" lvl="1" indent="536575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dirty="0" smtClean="0">
                <a:solidFill>
                  <a:srgbClr val="FF0000"/>
                </a:solidFill>
              </a:rPr>
              <a:t> </a:t>
            </a:r>
            <a:endParaRPr lang="zh-CN" altLang="en-US" sz="1800" dirty="0" smtClean="0">
              <a:solidFill>
                <a:srgbClr val="FF0000"/>
              </a:solidFill>
            </a:endParaRPr>
          </a:p>
          <a:p>
            <a:pPr marL="0" lvl="1" indent="536575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绝对单位包括：英寸、厘米、毫米、磅和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pica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（皮卡），其对应的英文单位分别是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（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1in=2.54cm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）、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cm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、 </a:t>
            </a:r>
            <a:r>
              <a:rPr lang="en-US" altLang="zh-CN" sz="1800" dirty="0" err="1" smtClean="0">
                <a:solidFill>
                  <a:srgbClr val="C00000"/>
                </a:solidFill>
              </a:rPr>
              <a:t>pt</a:t>
            </a:r>
            <a:r>
              <a:rPr lang="zh-CN" altLang="en-US" sz="1800" dirty="0" smtClean="0">
                <a:solidFill>
                  <a:srgbClr val="C00000"/>
                </a:solidFill>
              </a:rPr>
              <a:t>（</a:t>
            </a:r>
            <a:r>
              <a:rPr lang="en-US" altLang="zh-CN" sz="1800" dirty="0" smtClean="0">
                <a:solidFill>
                  <a:srgbClr val="C00000"/>
                </a:solidFill>
              </a:rPr>
              <a:t>1pt=1/72in</a:t>
            </a:r>
            <a:r>
              <a:rPr lang="zh-CN" altLang="en-US" sz="1800" dirty="0" smtClean="0">
                <a:solidFill>
                  <a:srgbClr val="C00000"/>
                </a:solidFill>
              </a:rPr>
              <a:t>）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pica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（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1pc=12pt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）。</a:t>
            </a:r>
            <a:endParaRPr lang="zh-CN" altLang="en-US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82880" lvl="2">
              <a:buFont typeface="Wingdings" panose="05000000000000000000" pitchFamily="2" charset="2"/>
              <a:buNone/>
            </a:pPr>
            <a:endParaRPr lang="zh-CN" altLang="en-US" sz="1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属性值中的单位</a:t>
            </a:r>
            <a:endParaRPr lang="zh-CN" altLang="en-US" dirty="0" smtClean="0"/>
          </a:p>
        </p:txBody>
      </p:sp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952500"/>
            <a:ext cx="8139430" cy="5511165"/>
          </a:xfrm>
        </p:spPr>
        <p:txBody>
          <a:bodyPr>
            <a:normAutofit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相对单位</a:t>
            </a: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 lvl="2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1800" b="0" dirty="0" smtClean="0">
                <a:latin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lang="zh-CN" altLang="en-US" sz="1800" b="0" dirty="0" smtClean="0">
                <a:latin typeface="微软雅黑" panose="020B0503020204020204" charset="-122"/>
                <a:cs typeface="微软雅黑" panose="020B0503020204020204" charset="-122"/>
              </a:rPr>
              <a:t>相对单位与绝对单位相比显示大小不是固定的，它所设置的对象受屏幕分辨率、或视觉区域、浏览器设置以及相关元素的大小等因素影响。</a:t>
            </a:r>
            <a:endParaRPr lang="en-US" altLang="zh-CN" sz="1800" b="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 lvl="2"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经常使用的相对单位包括：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em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rem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ex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px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%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 lvl="2"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%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：百分百；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px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：像素点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 lvl="2"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em:  相对于当前对象内文本的字体尺寸。如当前对行内文本的字体尺寸未被人为设置，则相对于浏览器的默认字体尺寸</a:t>
            </a:r>
            <a:r>
              <a:rPr sz="1800" dirty="0" smtClean="0">
                <a:latin typeface="微软雅黑" panose="020B0503020204020204" charset="-122"/>
                <a:cs typeface="微软雅黑" panose="020B0503020204020204" charset="-122"/>
              </a:rPr>
              <a:t>（一般为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16px</a:t>
            </a:r>
            <a:r>
              <a:rPr sz="1800" dirty="0" smtClean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 lvl="2"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rem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：相当于根元素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&lt;html&gt;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的字体尺寸，（建议多用这个）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 lvl="2"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ex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：对于字符“x”的高度。此高度通常为字体尺寸的一半。如当前对行内文本的字体尺寸未被人为设置，则相对于浏览器的默认字体尺寸。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 lvl="2"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ch</a:t>
            </a:r>
            <a:r>
              <a:rPr sz="1800" dirty="0" smtClean="0">
                <a:latin typeface="微软雅黑" panose="020B0503020204020204" charset="-122"/>
                <a:cs typeface="微软雅黑" panose="020B0503020204020204" charset="-122"/>
              </a:rPr>
              <a:t>：相对于数字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“0”</a:t>
            </a:r>
            <a:r>
              <a:rPr sz="1800" dirty="0" smtClean="0">
                <a:latin typeface="微软雅黑" panose="020B0503020204020204" charset="-122"/>
                <a:cs typeface="微软雅黑" panose="020B0503020204020204" charset="-122"/>
              </a:rPr>
              <a:t>的宽度</a:t>
            </a:r>
            <a:endParaRPr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 lvl="2"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vw</a:t>
            </a:r>
            <a:r>
              <a:rPr sz="1800" dirty="0" smtClean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vh</a:t>
            </a:r>
            <a:r>
              <a:rPr sz="1800" dirty="0" smtClean="0">
                <a:latin typeface="微软雅黑" panose="020B0503020204020204" charset="-122"/>
                <a:cs typeface="微软雅黑" panose="020B0503020204020204" charset="-122"/>
              </a:rPr>
              <a:t>：相当于视口的宽度、高度，视口的宽、高被均分为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100</a:t>
            </a: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 lvl="2"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vmin</a:t>
            </a:r>
            <a:r>
              <a:rPr sz="1800" dirty="0" smtClean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vmax</a:t>
            </a:r>
            <a:r>
              <a:rPr sz="1800" dirty="0" smtClean="0">
                <a:latin typeface="微软雅黑" panose="020B0503020204020204" charset="-122"/>
                <a:cs typeface="微软雅黑" panose="020B0503020204020204" charset="-122"/>
              </a:rPr>
              <a:t>：相当于视口高、宽中较小、大的那个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 lvl="2">
              <a:buFont typeface="Wingdings" panose="05000000000000000000" pitchFamily="2" charset="2"/>
              <a:buNone/>
            </a:pPr>
            <a:endParaRPr lang="zh-CN" altLang="en-US" sz="1800" dirty="0" smtClean="0"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相关概念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altLang="zh-CN" sz="1800"/>
              <a:t>0. </a:t>
            </a:r>
            <a:r>
              <a:rPr lang="zh-CN" altLang="en-US" sz="1800"/>
              <a:t>像素</a:t>
            </a:r>
            <a:r>
              <a:rPr lang="en-US" altLang="zh-CN" sz="1800"/>
              <a:t>px</a:t>
            </a:r>
            <a:r>
              <a:rPr lang="zh-CN" altLang="en-US" sz="1800"/>
              <a:t>：</a:t>
            </a:r>
            <a:r>
              <a:rPr lang="en-US" altLang="zh-CN" sz="1800"/>
              <a:t>pixel</a:t>
            </a:r>
            <a:r>
              <a:rPr lang="zh-CN" altLang="en-US" sz="1800"/>
              <a:t>，一个像素点，</a:t>
            </a:r>
            <a:r>
              <a:rPr lang="en-US" altLang="zh-CN" sz="1800"/>
              <a:t>3</a:t>
            </a:r>
            <a:r>
              <a:rPr lang="zh-CN" altLang="en-US" sz="1800"/>
              <a:t>个发光点</a:t>
            </a:r>
            <a:r>
              <a:rPr lang="en-US" altLang="zh-CN" sz="1800"/>
              <a:t>RGB</a:t>
            </a:r>
            <a:endParaRPr lang="en-US" altLang="zh-CN" sz="1800"/>
          </a:p>
          <a:p>
            <a:r>
              <a:rPr lang="en-US" altLang="zh-CN" sz="1800"/>
              <a:t>1. </a:t>
            </a:r>
            <a:r>
              <a:rPr lang="zh-CN" altLang="en-US" sz="1800"/>
              <a:t>分辨率：</a:t>
            </a:r>
            <a:r>
              <a:rPr lang="en-US" altLang="zh-CN" sz="1800"/>
              <a:t>800*600</a:t>
            </a:r>
            <a:r>
              <a:rPr lang="zh-CN" altLang="en-US" sz="1800"/>
              <a:t>（</a:t>
            </a:r>
            <a:r>
              <a:rPr lang="en-US" altLang="zh-CN" sz="1800"/>
              <a:t>4</a:t>
            </a:r>
            <a:r>
              <a:rPr lang="zh-CN" altLang="en-US" sz="1800"/>
              <a:t>：</a:t>
            </a:r>
            <a:r>
              <a:rPr lang="en-US" altLang="zh-CN" sz="1800"/>
              <a:t>3</a:t>
            </a:r>
            <a:r>
              <a:rPr lang="zh-CN" altLang="en-US" sz="1800"/>
              <a:t>）；</a:t>
            </a:r>
            <a:r>
              <a:rPr lang="en-US" altLang="zh-CN" sz="1800"/>
              <a:t>1920*1080</a:t>
            </a:r>
            <a:r>
              <a:rPr lang="zh-CN" altLang="en-US" sz="1800"/>
              <a:t>（</a:t>
            </a:r>
            <a:r>
              <a:rPr lang="en-US" altLang="zh-CN" sz="1800"/>
              <a:t>16</a:t>
            </a:r>
            <a:r>
              <a:rPr lang="zh-CN" altLang="en-US" sz="1800"/>
              <a:t>：</a:t>
            </a:r>
            <a:r>
              <a:rPr lang="en-US" altLang="zh-CN" sz="1800"/>
              <a:t>9</a:t>
            </a:r>
            <a:r>
              <a:rPr lang="zh-CN" altLang="en-US" sz="1800"/>
              <a:t>）</a:t>
            </a:r>
            <a:endParaRPr lang="zh-CN" altLang="en-US" sz="1800"/>
          </a:p>
          <a:p>
            <a:r>
              <a:rPr lang="en-US" altLang="zh-CN" sz="1800"/>
              <a:t>2. </a:t>
            </a:r>
            <a:r>
              <a:rPr lang="zh-CN" altLang="en-US" sz="1800"/>
              <a:t>屏幕大小：</a:t>
            </a:r>
            <a:r>
              <a:rPr lang="en-US" altLang="zh-CN" sz="1800"/>
              <a:t>19</a:t>
            </a:r>
            <a:r>
              <a:rPr lang="zh-CN" altLang="en-US" sz="1800"/>
              <a:t>寸</a:t>
            </a:r>
            <a:r>
              <a:rPr lang="en-US" altLang="zh-CN" sz="1800"/>
              <a:t>=19</a:t>
            </a:r>
            <a:r>
              <a:rPr lang="zh-CN" altLang="en-US" sz="1800"/>
              <a:t>英寸，对角线长</a:t>
            </a:r>
            <a:endParaRPr lang="zh-CN" altLang="en-US" sz="1800"/>
          </a:p>
          <a:p>
            <a:r>
              <a:rPr lang="en-US" altLang="zh-CN" sz="1800"/>
              <a:t>3. </a:t>
            </a:r>
            <a:r>
              <a:rPr lang="zh-CN" altLang="en-US" sz="1800"/>
              <a:t>屏幕密度</a:t>
            </a:r>
            <a:r>
              <a:rPr lang="en-US" altLang="zh-CN" sz="1800"/>
              <a:t>PPI</a:t>
            </a:r>
            <a:r>
              <a:rPr lang="zh-CN" altLang="en-US" sz="1800"/>
              <a:t>：每英寸像素点</a:t>
            </a:r>
            <a:endParaRPr lang="zh-CN" altLang="en-US" sz="1800"/>
          </a:p>
          <a:p>
            <a:pPr lvl="1"/>
            <a:r>
              <a:rPr lang="zh-CN" altLang="en-US" sz="1800"/>
              <a:t>计算对角线上的像素个数，再除以屏幕大小</a:t>
            </a:r>
            <a:endParaRPr lang="zh-CN" altLang="en-US" sz="1800"/>
          </a:p>
          <a:p>
            <a:pPr lvl="1"/>
            <a:r>
              <a:rPr lang="zh-CN" altLang="en-US" sz="1800"/>
              <a:t>DPI（Dots Per Inch），基本雷同</a:t>
            </a:r>
            <a:endParaRPr lang="zh-CN" altLang="en-US" sz="1800"/>
          </a:p>
          <a:p>
            <a:pPr lvl="0"/>
            <a:r>
              <a:rPr lang="en-US" altLang="zh-CN" sz="1800"/>
              <a:t>4. </a:t>
            </a:r>
            <a:r>
              <a:rPr lang="zh-CN" altLang="en-US" sz="1800"/>
              <a:t>设</a:t>
            </a:r>
            <a:r>
              <a:rPr lang="en-US" altLang="zh-CN" sz="1800">
                <a:sym typeface="+mn-ea"/>
              </a:rPr>
              <a:t>备无关像素</a:t>
            </a:r>
            <a:r>
              <a:rPr lang="en-US" altLang="zh-CN" sz="1800"/>
              <a:t>dp (dip,</a:t>
            </a:r>
            <a:r>
              <a:rPr lang="en-US" altLang="zh-CN" sz="1800">
                <a:sym typeface="+mn-ea"/>
              </a:rPr>
              <a:t>device independent pixels</a:t>
            </a:r>
            <a:r>
              <a:rPr lang="en-US" altLang="zh-CN" sz="1800"/>
              <a:t>):</a:t>
            </a:r>
            <a:endParaRPr lang="en-US" altLang="zh-CN" sz="1800"/>
          </a:p>
          <a:p>
            <a:pPr lvl="1"/>
            <a:r>
              <a:rPr lang="en-US" altLang="zh-CN" sz="1800"/>
              <a:t>160DPI</a:t>
            </a:r>
            <a:r>
              <a:rPr lang="zh-CN" altLang="en-US" sz="1800"/>
              <a:t>下一个像素的大小</a:t>
            </a:r>
            <a:endParaRPr lang="zh-CN" altLang="en-US" sz="1800"/>
          </a:p>
          <a:p>
            <a:pPr lvl="0"/>
            <a:r>
              <a:rPr lang="en-US" altLang="zh-CN" sz="1800"/>
              <a:t>5. sp(scaled pixels)：常用于指定字体大小</a:t>
            </a:r>
            <a:endParaRPr lang="en-US" altLang="zh-CN" sz="1800"/>
          </a:p>
          <a:p>
            <a:pPr lvl="1"/>
            <a:r>
              <a:rPr lang="en-US" altLang="zh-CN" sz="1800"/>
              <a:t>按用户首选的文本尺寸进行缩放</a:t>
            </a:r>
            <a:r>
              <a:rPr lang="zh-CN" altLang="en-US" sz="1800"/>
              <a:t>，默认等于</a:t>
            </a:r>
            <a:r>
              <a:rPr lang="en-US" altLang="zh-CN" sz="1800"/>
              <a:t>1dp</a:t>
            </a:r>
            <a:r>
              <a:rPr lang="zh-CN" altLang="en-US" sz="1800"/>
              <a:t>。</a:t>
            </a:r>
            <a:endParaRPr lang="zh-CN" altLang="en-US" sz="1800"/>
          </a:p>
          <a:p>
            <a:pPr lvl="1"/>
            <a:r>
              <a:rPr lang="zh-CN" altLang="en-US" sz="1800"/>
              <a:t>改大字体，大于</a:t>
            </a:r>
            <a:r>
              <a:rPr lang="en-US" altLang="zh-CN" sz="1800"/>
              <a:t>1dp</a:t>
            </a:r>
            <a:endParaRPr lang="en-US" altLang="zh-CN" sz="1800"/>
          </a:p>
          <a:p>
            <a:pPr marL="0" lvl="0" indent="0">
              <a:buNone/>
            </a:pPr>
            <a:endParaRPr lang="en-US" altLang="zh-CN" sz="1800"/>
          </a:p>
          <a:p>
            <a:pPr lvl="1"/>
            <a:endParaRPr lang="en-US" altLang="zh-CN" sz="1800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zh-CN" dirty="0"/>
              <a:t>字体</a:t>
            </a:r>
            <a:r>
              <a:rPr lang="zh-CN" altLang="zh-CN" dirty="0" smtClean="0"/>
              <a:t>样式</a:t>
            </a:r>
            <a:endParaRPr lang="zh-CN" altLang="en-US" dirty="0" smtClean="0"/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gray">
          <a:xfrm>
            <a:off x="533400" y="1657350"/>
            <a:ext cx="7854950" cy="3163570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50000"/>
              </a:spcBef>
              <a:buClr>
                <a:srgbClr val="660066"/>
              </a:buClr>
              <a:buSzPct val="100000"/>
            </a:pP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       CSS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属性命名规范：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Clr>
                <a:srgbClr val="660066"/>
              </a:buClr>
              <a:buSzPct val="100000"/>
            </a:pP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样式属性由多个单词构成时，单词之间使用“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-”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连字符连接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33400" indent="3175" eaLnBrk="0" hangingPunct="0">
              <a:lnSpc>
                <a:spcPct val="10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黑体" panose="02010609060101010101" charset="-122"/>
              </a:rPr>
              <a:t>font-size</a:t>
            </a:r>
            <a:r>
              <a:rPr lang="zh-CN" altLang="en-US" dirty="0" smtClean="0">
                <a:ea typeface="黑体" panose="02010609060101010101" charset="-122"/>
              </a:rPr>
              <a:t>设置字号</a:t>
            </a:r>
            <a:endParaRPr lang="zh-CN" altLang="en-US" dirty="0" smtClean="0">
              <a:ea typeface="黑体" panose="02010609060101010101" charset="-122"/>
            </a:endParaRPr>
          </a:p>
          <a:p>
            <a:pPr marL="533400" indent="3175" eaLnBrk="0" hangingPunct="0">
              <a:lnSpc>
                <a:spcPct val="10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黑体" panose="02010609060101010101" charset="-122"/>
              </a:rPr>
              <a:t>font-family</a:t>
            </a:r>
            <a:r>
              <a:rPr lang="zh-CN" altLang="en-US" dirty="0" smtClean="0">
                <a:ea typeface="黑体" panose="02010609060101010101" charset="-122"/>
              </a:rPr>
              <a:t>设置字体</a:t>
            </a:r>
            <a:endParaRPr lang="zh-CN" altLang="en-US" dirty="0" smtClean="0">
              <a:ea typeface="黑体" panose="02010609060101010101" charset="-122"/>
            </a:endParaRPr>
          </a:p>
          <a:p>
            <a:pPr marL="533400" indent="3175" eaLnBrk="0" hangingPunct="0">
              <a:lnSpc>
                <a:spcPct val="10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黑体" panose="02010609060101010101" charset="-122"/>
              </a:rPr>
              <a:t>font-style</a:t>
            </a:r>
            <a:r>
              <a:rPr lang="zh-CN" altLang="en-US" dirty="0" smtClean="0">
                <a:ea typeface="黑体" panose="02010609060101010101" charset="-122"/>
              </a:rPr>
              <a:t>设置字体样式</a:t>
            </a:r>
            <a:endParaRPr lang="zh-CN" altLang="en-US" dirty="0" smtClean="0">
              <a:ea typeface="黑体" panose="02010609060101010101" charset="-122"/>
            </a:endParaRPr>
          </a:p>
          <a:p>
            <a:pPr marL="533400" indent="3175" eaLnBrk="0" hangingPunct="0">
              <a:lnSpc>
                <a:spcPct val="10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黑体" panose="02010609060101010101" charset="-122"/>
              </a:rPr>
              <a:t>font-weight</a:t>
            </a:r>
            <a:r>
              <a:rPr lang="zh-CN" altLang="en-US" dirty="0" smtClean="0">
                <a:ea typeface="黑体" panose="02010609060101010101" charset="-122"/>
              </a:rPr>
              <a:t>设置字体加粗</a:t>
            </a:r>
            <a:endParaRPr lang="zh-CN" altLang="en-US" dirty="0" smtClean="0">
              <a:ea typeface="黑体" panose="02010609060101010101" charset="-122"/>
            </a:endParaRPr>
          </a:p>
          <a:p>
            <a:pPr marL="533400" indent="3175" eaLnBrk="0" hangingPunct="0">
              <a:lnSpc>
                <a:spcPct val="10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黑体" panose="02010609060101010101" charset="-122"/>
              </a:rPr>
              <a:t>font-variant</a:t>
            </a:r>
            <a:r>
              <a:rPr lang="zh-CN" altLang="en-US" dirty="0" smtClean="0">
                <a:ea typeface="黑体" panose="02010609060101010101" charset="-122"/>
              </a:rPr>
              <a:t>设置字体变体</a:t>
            </a:r>
            <a:endParaRPr lang="zh-CN" altLang="en-US" dirty="0" smtClean="0">
              <a:ea typeface="黑体" panose="02010609060101010101" charset="-122"/>
            </a:endParaRPr>
          </a:p>
          <a:p>
            <a:pPr marL="533400" indent="3175" eaLnBrk="0" hangingPunct="0">
              <a:lnSpc>
                <a:spcPct val="10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黑体" panose="02010609060101010101" charset="-122"/>
              </a:rPr>
              <a:t>font</a:t>
            </a:r>
            <a:r>
              <a:rPr lang="zh-CN" altLang="en-US" dirty="0" smtClean="0">
                <a:ea typeface="黑体" panose="02010609060101010101" charset="-122"/>
              </a:rPr>
              <a:t>设置综合字体属性</a:t>
            </a:r>
            <a:endParaRPr lang="zh-CN" altLang="en-US" dirty="0" smtClean="0">
              <a:ea typeface="黑体" panose="02010609060101010101" charset="-122"/>
            </a:endParaRPr>
          </a:p>
          <a:p>
            <a:pPr marL="633730" indent="-633730"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l"/>
            </a:pPr>
            <a:endParaRPr lang="zh-CN" altLang="en-US" b="0" dirty="0" smtClean="0">
              <a:solidFill>
                <a:schemeClr val="bg1"/>
              </a:solidFill>
              <a:latin typeface="微软雅黑" panose="020B0503020204020204" charset="-122"/>
              <a:ea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5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字体</a:t>
            </a:r>
            <a:r>
              <a:rPr lang="zh-CN" altLang="zh-CN" dirty="0"/>
              <a:t>大小</a:t>
            </a:r>
            <a:r>
              <a:rPr lang="en-US" altLang="zh-CN" dirty="0"/>
              <a:t>font-size</a:t>
            </a:r>
            <a:r>
              <a:rPr lang="zh-CN" altLang="zh-CN" dirty="0"/>
              <a:t>属性</a:t>
            </a:r>
            <a:endParaRPr lang="zh-CN" altLang="zh-CN" dirty="0" smtClean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gray">
          <a:xfrm>
            <a:off x="4755516" y="1347470"/>
            <a:ext cx="3781425" cy="1753235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3333CC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.p1 {font-size:2cm}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spcBef>
                <a:spcPts val="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  p{font-size:14pt;}</a:t>
            </a:r>
            <a:endParaRPr lang="en-US" altLang="zh-CN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spcBef>
                <a:spcPts val="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.p4 {font-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size:medium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}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spcBef>
                <a:spcPts val="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.p6 {font-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size:x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-large}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spcBef>
                <a:spcPts val="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  p{font-size:1.5em;}</a:t>
            </a:r>
            <a:endParaRPr lang="en-US" altLang="zh-CN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spcBef>
                <a:spcPts val="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ea typeface="黑体" panose="02010609060101010101" charset="-122"/>
              </a:rPr>
              <a:t> .b{font-size:200%;}</a:t>
            </a:r>
            <a:endParaRPr lang="en-US" altLang="zh-CN" dirty="0">
              <a:solidFill>
                <a:srgbClr val="FF0000"/>
              </a:solidFill>
              <a:ea typeface="黑体" panose="02010609060101010101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3400" y="1676400"/>
            <a:ext cx="4800600" cy="167640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/>
          <a:lstStyle/>
          <a:p>
            <a:pPr defTabSz="1158875" eaLnBrk="0" hangingPunct="0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font-size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设置字号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60705" lvl="1" indent="-381000" defTabSz="1158875" eaLnBrk="0" hangingPunct="0">
              <a:spcBef>
                <a:spcPct val="20000"/>
              </a:spcBef>
              <a:buClr>
                <a:srgbClr val="660066"/>
              </a:buClr>
              <a:buSzPct val="100000"/>
              <a:buFont typeface="Arial" panose="020B0604020202020204" pitchFamily="34" charset="0"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fr-FR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</a:t>
            </a:r>
            <a:r>
              <a:rPr lang="zh-CN" altLang="fr-FR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语法：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60705" lvl="1" indent="-381000" defTabSz="1158875" eaLnBrk="0" hangingPunct="0">
              <a:spcBef>
                <a:spcPct val="20000"/>
              </a:spcBef>
              <a:buClr>
                <a:srgbClr val="660066"/>
              </a:buClr>
              <a:buSzPct val="100000"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font-size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：绝对大小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相对大小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60705" lvl="1" indent="-381000" defTabSz="1158875" eaLnBrk="0" hangingPunct="0">
              <a:spcBef>
                <a:spcPct val="20000"/>
              </a:spcBef>
              <a:buClr>
                <a:srgbClr val="660066"/>
              </a:buClr>
              <a:buSzPct val="100000"/>
            </a:pPr>
            <a:r>
              <a:rPr lang="en-US" altLang="zh-CN" kern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kern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语法说明：</a:t>
            </a:r>
            <a:endParaRPr lang="zh-CN" altLang="en-US" kern="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5610" y="3613150"/>
            <a:ext cx="8205470" cy="16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0705" lvl="1" indent="-381000" defTabSz="1158875" eaLnBrk="0" hangingPunct="0"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绝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对大小：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</a:rPr>
              <a:t>in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</a:rPr>
              <a:t>cm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</a:rPr>
              <a:t>mm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</a:rPr>
              <a:t>pt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为单位，如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</a:rPr>
              <a:t>16pt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60705" lvl="1" indent="-381000" defTabSz="1158875" eaLnBrk="0" hangingPunct="0"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相对大小：</a:t>
            </a:r>
            <a:r>
              <a:rPr lang="en-US" altLang="zh-CN" kern="0" dirty="0" err="1">
                <a:latin typeface="微软雅黑" panose="020B0503020204020204" charset="-122"/>
                <a:ea typeface="微软雅黑" panose="020B0503020204020204" charset="-122"/>
              </a:rPr>
              <a:t>em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kern="0" dirty="0" err="1">
                <a:latin typeface="微软雅黑" panose="020B0503020204020204" charset="-122"/>
                <a:ea typeface="微软雅黑" panose="020B0503020204020204" charset="-122"/>
              </a:rPr>
              <a:t>px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60705" lvl="1" indent="-381000" defTabSz="1158875" eaLnBrk="0" hangingPunct="0"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         例如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</a:rPr>
              <a:t>font-size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</a:rPr>
              <a:t>1.5em|150%</a:t>
            </a:r>
            <a:endParaRPr lang="en-US" altLang="zh-CN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60705" lvl="1" indent="-381000" defTabSz="1158875" eaLnBrk="0" hangingPunct="0"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使用关键字来指定大小：如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</a:rPr>
              <a:t>xx-small | x-small | small | medium | large | x-large | xx-large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5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字体</a:t>
            </a:r>
            <a:r>
              <a:rPr lang="zh-CN" altLang="zh-CN" dirty="0"/>
              <a:t>样式</a:t>
            </a:r>
            <a:r>
              <a:rPr lang="en-US" altLang="zh-CN" dirty="0"/>
              <a:t>font-style</a:t>
            </a:r>
            <a:r>
              <a:rPr lang="zh-CN" altLang="zh-CN" dirty="0"/>
              <a:t>属性</a:t>
            </a:r>
            <a:endParaRPr lang="zh-CN" altLang="zh-CN" dirty="0" smtClean="0"/>
          </a:p>
        </p:txBody>
      </p:sp>
      <p:sp>
        <p:nvSpPr>
          <p:cNvPr id="14" name="矩形 13"/>
          <p:cNvSpPr/>
          <p:nvPr/>
        </p:nvSpPr>
        <p:spPr>
          <a:xfrm>
            <a:off x="483870" y="1470660"/>
            <a:ext cx="815784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1158875" eaLnBrk="0" hangingPunct="0">
              <a:lnSpc>
                <a:spcPct val="100000"/>
              </a:lnSpc>
              <a:spcBef>
                <a:spcPct val="20000"/>
              </a:spcBef>
              <a:buClr>
                <a:srgbClr val="660066"/>
              </a:buClr>
              <a:buSzPct val="100000"/>
              <a:tabLst>
                <a:tab pos="86995" algn="l"/>
              </a:tabLst>
              <a:defRPr/>
            </a:pP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中，使用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</a:t>
            </a:r>
            <a:r>
              <a:rPr lang="en-US" altLang="zh-CN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&gt;&lt;/</a:t>
            </a:r>
            <a:r>
              <a:rPr lang="en-US" altLang="zh-CN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&lt;i&gt;&lt;/i&gt;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标记可将文字设置成为斜体。在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中可以使用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font-style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属性设置字体的风格，例如显示斜体字样</a:t>
            </a:r>
            <a:r>
              <a:rPr lang="zh-CN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基本语法</a:t>
            </a:r>
            <a:endParaRPr lang="zh-CN" altLang="zh-CN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en-US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font-style</a:t>
            </a:r>
            <a:r>
              <a:rPr lang="en-US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normal | italic | oblique </a:t>
            </a:r>
            <a:endParaRPr lang="zh-CN" altLang="zh-CN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语法说明</a:t>
            </a:r>
            <a:endParaRPr lang="zh-CN" altLang="zh-CN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fr-FR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font-style </a:t>
            </a:r>
            <a:r>
              <a:rPr lang="fr-FR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fr-FR" altLang="zh-CN" b="0" i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fr-FR" altLang="zh-CN" b="0" i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normal</a:t>
            </a:r>
            <a:r>
              <a:rPr lang="fr-FR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fr-FR" altLang="zh-CN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fr-FR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italic (</a:t>
            </a:r>
            <a:r>
              <a:rPr lang="zh-CN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斜体显示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fr-FR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oblique(</a:t>
            </a:r>
            <a:r>
              <a:rPr lang="zh-CN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倾斜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</a:t>
            </a:r>
            <a:r>
              <a:rPr lang="zh-CN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显示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lang="fr-FR" altLang="zh-CN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italic和oblique都是向右倾斜的文字, 但区别在于Italic是指斜体字，而Oblique是倾斜的文字，对于没有斜体的字体应该使用Oblique属性值来实现倾斜的文字效果.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5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字体系列</a:t>
            </a:r>
            <a:r>
              <a:rPr lang="en-US" altLang="zh-CN" dirty="0"/>
              <a:t>font-family</a:t>
            </a:r>
            <a:r>
              <a:rPr lang="zh-CN" altLang="zh-CN" dirty="0"/>
              <a:t>属性</a:t>
            </a:r>
            <a:endParaRPr lang="zh-CN" altLang="zh-CN" dirty="0"/>
          </a:p>
        </p:txBody>
      </p:sp>
      <p:sp>
        <p:nvSpPr>
          <p:cNvPr id="14" name="矩形 13"/>
          <p:cNvSpPr/>
          <p:nvPr/>
        </p:nvSpPr>
        <p:spPr>
          <a:xfrm>
            <a:off x="502285" y="1383030"/>
            <a:ext cx="8166735" cy="36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中使用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font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属性可以设置丰富的字体，美化页面的外观。其中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font-family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专门用于设置字体名称系列。</a:t>
            </a:r>
            <a:endParaRPr lang="zh-CN" altLang="zh-CN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基本语</a:t>
            </a:r>
            <a:r>
              <a:rPr lang="zh-CN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    </a:t>
            </a:r>
            <a:r>
              <a:rPr lang="en-US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font-family</a:t>
            </a:r>
            <a:r>
              <a:rPr lang="en-US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</a:t>
            </a:r>
            <a:r>
              <a:rPr lang="en-US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1,</a:t>
            </a:r>
            <a:r>
              <a:rPr lang="zh-CN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</a:t>
            </a:r>
            <a:r>
              <a:rPr lang="en-US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2,…,</a:t>
            </a:r>
            <a:r>
              <a:rPr lang="zh-CN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</a:t>
            </a:r>
            <a:r>
              <a:rPr lang="en-US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zh-CN" altLang="zh-CN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语法说明</a:t>
            </a:r>
            <a:endParaRPr lang="zh-CN" altLang="zh-CN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值为多个字体名称时，可以使用逗号（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分隔。浏览器依次查找字体，只要存在就使用该字体，不存在将会继续找下去，以此类推，直到最后一种字体，仍不存在则使用默认字体（宋体）。如果字体名称中出现空格，必须使用双引号将字体括起来，比如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Times New Roman</a:t>
            </a:r>
            <a:r>
              <a:rPr lang="zh-CN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fr-FR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fr-FR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#</a:t>
            </a:r>
            <a:r>
              <a:rPr lang="fr-FR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p4{font-size:xx-large;font-style:oblique;font-family:</a:t>
            </a:r>
            <a:r>
              <a:rPr lang="zh-CN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黑体</a:t>
            </a:r>
            <a:r>
              <a:rPr lang="fr-FR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隶书</a:t>
            </a:r>
            <a:r>
              <a:rPr lang="fr-FR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楷体</a:t>
            </a:r>
            <a:r>
              <a:rPr lang="fr-FR" altLang="zh-CN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_gb2312</a:t>
            </a:r>
            <a:r>
              <a:rPr lang="fr-FR" altLang="zh-CN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;}</a:t>
            </a:r>
            <a:endParaRPr lang="fr-FR" altLang="zh-CN" b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zh-CN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再次强调，不要以为系统自带的字体，就可以免费商用。</a:t>
            </a:r>
            <a:endParaRPr lang="zh-CN" altLang="zh-CN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的优势</a:t>
            </a:r>
            <a:endParaRPr lang="zh-CN" altLang="en-US" dirty="0" smtClean="0"/>
          </a:p>
        </p:txBody>
      </p:sp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>
          <a:xfrm>
            <a:off x="600710" y="1210310"/>
            <a:ext cx="7821930" cy="52006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b="1" dirty="0" smtClean="0"/>
              <a:t>    1.表现和内容相分离 </a:t>
            </a:r>
            <a:endParaRPr lang="en-US" altLang="zh-CN" sz="1800" dirty="0"/>
          </a:p>
          <a:p>
            <a:pPr indent="18288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800" dirty="0"/>
              <a:t>   CSS</a:t>
            </a:r>
            <a:r>
              <a:rPr lang="zh-CN" altLang="en-US" sz="1600" dirty="0"/>
              <a:t>通过定义</a:t>
            </a:r>
            <a:r>
              <a:rPr lang="en-US" altLang="zh-CN" sz="1600" dirty="0"/>
              <a:t>HTML</a:t>
            </a:r>
            <a:r>
              <a:rPr lang="zh-CN" altLang="en-US" sz="1600" dirty="0"/>
              <a:t>标记的样式，使得页面内容和显示相分离，简化了网页格式设计，也使得对网页格式的修改更方便。</a:t>
            </a:r>
            <a:endParaRPr lang="zh-CN" altLang="en-US" sz="1600" dirty="0"/>
          </a:p>
          <a:p>
            <a:pPr indent="18288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1800" b="1" dirty="0" smtClean="0">
              <a:sym typeface="+mn-ea"/>
            </a:endParaRPr>
          </a:p>
          <a:p>
            <a:pPr indent="18288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800" b="1" dirty="0" smtClean="0">
                <a:sym typeface="+mn-ea"/>
              </a:rPr>
              <a:t>2</a:t>
            </a:r>
            <a:r>
              <a:rPr lang="en-US" altLang="zh-CN" sz="1800" b="1" dirty="0">
                <a:sym typeface="+mn-ea"/>
              </a:rPr>
              <a:t>.</a:t>
            </a:r>
            <a:r>
              <a:rPr lang="zh-CN" altLang="en-US" sz="1800" b="1" dirty="0">
                <a:sym typeface="+mn-ea"/>
              </a:rPr>
              <a:t>加强了网页的</a:t>
            </a:r>
            <a:r>
              <a:rPr lang="zh-CN" altLang="en-US" sz="1800" b="1" dirty="0" smtClean="0">
                <a:sym typeface="+mn-ea"/>
              </a:rPr>
              <a:t>表现力</a:t>
            </a:r>
            <a:endParaRPr lang="en-US" altLang="zh-CN" sz="1800" b="1" dirty="0" smtClean="0"/>
          </a:p>
          <a:p>
            <a:pPr indent="18288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1800" dirty="0" smtClean="0">
                <a:sym typeface="+mn-ea"/>
              </a:rPr>
              <a:t>   CSS</a:t>
            </a:r>
            <a:r>
              <a:rPr lang="zh-CN" altLang="en-US" sz="1600" dirty="0">
                <a:sym typeface="+mn-ea"/>
              </a:rPr>
              <a:t>样式属性提供了比</a:t>
            </a:r>
            <a:r>
              <a:rPr lang="en-US" altLang="zh-CN" sz="1600" dirty="0">
                <a:sym typeface="+mn-ea"/>
              </a:rPr>
              <a:t>HTML</a:t>
            </a:r>
            <a:r>
              <a:rPr lang="zh-CN" altLang="en-US" sz="1600" dirty="0">
                <a:sym typeface="+mn-ea"/>
              </a:rPr>
              <a:t>更多的格式设计功能。例如</a:t>
            </a:r>
            <a:r>
              <a:rPr lang="zh-CN" altLang="en-US" sz="1600" dirty="0" smtClean="0">
                <a:sym typeface="+mn-ea"/>
              </a:rPr>
              <a:t>，去掉网页超级链接</a:t>
            </a:r>
            <a:r>
              <a:rPr lang="zh-CN" altLang="en-US" sz="1600" dirty="0">
                <a:sym typeface="+mn-ea"/>
              </a:rPr>
              <a:t>的</a:t>
            </a:r>
            <a:r>
              <a:rPr lang="zh-CN" altLang="en-US" sz="1600" dirty="0" smtClean="0">
                <a:sym typeface="+mn-ea"/>
              </a:rPr>
              <a:t>下划线、给文字</a:t>
            </a:r>
            <a:r>
              <a:rPr lang="zh-CN" altLang="en-US" sz="1600" dirty="0">
                <a:sym typeface="+mn-ea"/>
              </a:rPr>
              <a:t>添加</a:t>
            </a:r>
            <a:r>
              <a:rPr lang="zh-CN" altLang="en-US" sz="1600" dirty="0" smtClean="0">
                <a:sym typeface="+mn-ea"/>
              </a:rPr>
              <a:t>阴影等</a:t>
            </a:r>
            <a:r>
              <a:rPr lang="zh-CN" altLang="en-US" sz="1600" dirty="0">
                <a:sym typeface="+mn-ea"/>
              </a:rPr>
              <a:t>。</a:t>
            </a:r>
            <a:endParaRPr lang="zh-CN" altLang="en-US" sz="1600" dirty="0"/>
          </a:p>
          <a:p>
            <a:pPr indent="18288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zh-CN" sz="1800" b="1" dirty="0">
              <a:sym typeface="+mn-ea"/>
            </a:endParaRPr>
          </a:p>
          <a:p>
            <a:pPr indent="18288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sym typeface="+mn-ea"/>
              </a:rPr>
              <a:t>3.</a:t>
            </a:r>
            <a:r>
              <a:rPr lang="zh-CN" altLang="en-US" sz="1800" b="1" dirty="0">
                <a:sym typeface="+mn-ea"/>
              </a:rPr>
              <a:t>增强了</a:t>
            </a:r>
            <a:r>
              <a:rPr lang="zh-CN" altLang="en-US" sz="1800" b="1" dirty="0" smtClean="0">
                <a:sym typeface="+mn-ea"/>
              </a:rPr>
              <a:t>网站风格的</a:t>
            </a:r>
            <a:r>
              <a:rPr lang="zh-CN" altLang="en-US" sz="1800" b="1" dirty="0">
                <a:sym typeface="+mn-ea"/>
              </a:rPr>
              <a:t>一致性</a:t>
            </a:r>
            <a:endParaRPr lang="zh-CN" altLang="en-US" sz="1800" b="1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ym typeface="+mn-ea"/>
              </a:rPr>
              <a:t>	</a:t>
            </a:r>
            <a:r>
              <a:rPr lang="zh-CN" altLang="en-US" sz="1800" dirty="0" smtClean="0">
                <a:sym typeface="+mn-ea"/>
              </a:rPr>
              <a:t>     </a:t>
            </a:r>
            <a:r>
              <a:rPr lang="en-US" altLang="zh-CN" sz="1600" dirty="0" smtClean="0">
                <a:sym typeface="+mn-ea"/>
              </a:rPr>
              <a:t>CSS</a:t>
            </a:r>
            <a:r>
              <a:rPr lang="zh-CN" altLang="en-US" sz="1600" dirty="0">
                <a:sym typeface="+mn-ea"/>
              </a:rPr>
              <a:t>样式定义到样式表文件中</a:t>
            </a:r>
            <a:r>
              <a:rPr lang="zh-CN" altLang="en-US" sz="1600" dirty="0" smtClean="0">
                <a:sym typeface="+mn-ea"/>
              </a:rPr>
              <a:t>，在多个网页</a:t>
            </a:r>
            <a:r>
              <a:rPr lang="zh-CN" altLang="en-US" sz="1600" dirty="0">
                <a:sym typeface="+mn-ea"/>
              </a:rPr>
              <a:t>中同时应用样式表文件中的样式，就确保了多个网页具有一致的</a:t>
            </a:r>
            <a:r>
              <a:rPr lang="zh-CN" altLang="en-US" sz="1600" dirty="0" smtClean="0">
                <a:sym typeface="+mn-ea"/>
              </a:rPr>
              <a:t>格式。可以</a:t>
            </a:r>
            <a:r>
              <a:rPr lang="zh-CN" altLang="en-US" sz="1600" dirty="0">
                <a:sym typeface="+mn-ea"/>
              </a:rPr>
              <a:t>随时更新样式表</a:t>
            </a:r>
            <a:r>
              <a:rPr lang="zh-CN" altLang="en-US" sz="1600" dirty="0" smtClean="0">
                <a:sym typeface="+mn-ea"/>
              </a:rPr>
              <a:t>文件，改变网站风格。大大</a:t>
            </a:r>
            <a:r>
              <a:rPr lang="zh-CN" altLang="en-US" sz="1600" dirty="0">
                <a:sym typeface="+mn-ea"/>
              </a:rPr>
              <a:t>降低了网站的开发与维护工作。</a:t>
            </a:r>
            <a:r>
              <a:rPr lang="zh-CN" altLang="en-US" sz="1800" dirty="0">
                <a:sym typeface="+mn-ea"/>
              </a:rPr>
              <a:t> </a:t>
            </a:r>
            <a:endParaRPr lang="zh-CN" altLang="en-US" sz="1800" dirty="0" smtClean="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</a:t>
            </a:r>
            <a:r>
              <a:rPr lang="zh-CN" altLang="en-US" dirty="0" smtClean="0"/>
              <a:t>置字体大小、样式及字体名称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4294967295"/>
          </p:nvPr>
        </p:nvSpPr>
        <p:spPr>
          <a:xfrm>
            <a:off x="302895" y="935355"/>
            <a:ext cx="7693660" cy="3894455"/>
          </a:xfrm>
        </p:spPr>
        <p:txBody>
          <a:bodyPr>
            <a:normAutofit/>
          </a:bodyPr>
          <a:lstStyle/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&lt;html&gt;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 </a:t>
            </a:r>
            <a:r>
              <a:rPr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charset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="UTF-8"&gt;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 type="text/</a:t>
            </a:r>
            <a:r>
              <a:rPr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h3{text-align:center;color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:#3300ff;}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hr{color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:#660066;}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#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p1{font-size:20px;font-style:normal;font-family: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宋体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#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p2{font-size:200%;font-style:italic;font-family: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楷体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隶书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#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p3{font-</a:t>
            </a:r>
            <a:r>
              <a:rPr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size:x-small;font-style:oblique;font-family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楷体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宋揩体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#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p4{font-</a:t>
            </a:r>
            <a:r>
              <a:rPr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size:xx-large;font-style:oblique;font-family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黑体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隶书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楷体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_gb2312;}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&lt;/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style&gt;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&lt;/head&gt;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&lt;body&gt;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h3&gt;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设置字体大小、样式及字体名称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&lt;/h3&gt;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hr&gt;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id="p1"&gt;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字号大小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20px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、字体正常、宋体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&lt;/p&gt;</a:t>
            </a: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&lt;p id="p2"&gt;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字号大小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200%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、字体斜体、隶书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&lt;/p&gt;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&lt;p id="p3"&gt;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字号大小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x-small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、字体歪斜体、宋体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&lt;/p&gt;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&lt;p id="p4"&gt;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字号大小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xx-large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、字体歪斜体、黑体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&lt;/p&gt;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&lt;/body&gt;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&lt;/html&gt;</a:t>
            </a:r>
            <a:endParaRPr lang="zh-CN" altLang="en-US" sz="14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 t="22625" r="-953" b="-3288"/>
          <a:stretch>
            <a:fillRect/>
          </a:stretch>
        </p:blipFill>
        <p:spPr bwMode="auto">
          <a:xfrm>
            <a:off x="4500880" y="4074160"/>
            <a:ext cx="4594225" cy="2656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6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字体变体</a:t>
            </a:r>
            <a:r>
              <a:rPr lang="fr-FR" altLang="zh-CN" dirty="0"/>
              <a:t>font-variant</a:t>
            </a:r>
            <a:r>
              <a:rPr lang="zh-CN" altLang="zh-CN" dirty="0" smtClean="0"/>
              <a:t>属性</a:t>
            </a:r>
            <a:endParaRPr lang="zh-CN" altLang="zh-CN" dirty="0" smtClean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       font-variant</a:t>
            </a:r>
            <a:r>
              <a:rPr lang="zh-CN" altLang="zh-CN" sz="1800" dirty="0">
                <a:latin typeface="微软雅黑" panose="020B0503020204020204" charset="-122"/>
                <a:cs typeface="微软雅黑" panose="020B0503020204020204" charset="-122"/>
              </a:rPr>
              <a:t>属性用于设置字体变体，主要用于设置英文字体</a:t>
            </a:r>
            <a:r>
              <a:rPr lang="en-US" altLang="zh-CN" sz="1800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zh-CN" sz="1800" dirty="0">
                <a:latin typeface="微软雅黑" panose="020B0503020204020204" charset="-122"/>
                <a:cs typeface="微软雅黑" panose="020B0503020204020204" charset="-122"/>
              </a:rPr>
              <a:t>实际上是设置文本字体是否为小型大写字母。</a:t>
            </a:r>
            <a:endParaRPr lang="zh-CN" altLang="zh-CN"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zh-CN" sz="1800" dirty="0">
                <a:latin typeface="微软雅黑" panose="020B0503020204020204" charset="-122"/>
                <a:cs typeface="微软雅黑" panose="020B0503020204020204" charset="-122"/>
              </a:rPr>
              <a:t>基本语法</a:t>
            </a:r>
            <a:r>
              <a:rPr lang="en-US" altLang="zh-CN" sz="18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font-variant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: normal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|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small-caps</a:t>
            </a:r>
            <a:endParaRPr lang="zh-CN" altLang="zh-CN" sz="18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zh-CN" sz="1800" dirty="0">
                <a:latin typeface="微软雅黑" panose="020B0503020204020204" charset="-122"/>
                <a:cs typeface="微软雅黑" panose="020B0503020204020204" charset="-122"/>
              </a:rPr>
              <a:t>语法说明</a:t>
            </a:r>
            <a:endParaRPr lang="zh-CN" altLang="zh-CN"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    font-variant:</a:t>
            </a:r>
            <a:r>
              <a:rPr lang="en-US" altLang="zh-CN" sz="1800" dirty="0">
                <a:latin typeface="微软雅黑" panose="020B0503020204020204" charset="-122"/>
                <a:cs typeface="微软雅黑" panose="020B0503020204020204" charset="-122"/>
              </a:rPr>
              <a:t> normal 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默认正常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)  small-caps </a:t>
            </a:r>
            <a:r>
              <a:rPr lang="en-US" altLang="zh-CN" sz="1800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zh-CN" sz="1800" dirty="0">
                <a:latin typeface="微软雅黑" panose="020B0503020204020204" charset="-122"/>
                <a:cs typeface="微软雅黑" panose="020B0503020204020204" charset="-122"/>
              </a:rPr>
              <a:t>小型的大写字母字体</a:t>
            </a:r>
            <a:r>
              <a:rPr lang="en-US" altLang="zh-CN" sz="1800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zh-CN"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      #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p1{</a:t>
            </a:r>
            <a:r>
              <a:rPr lang="en-US" altLang="zh-CN" sz="1800" u="sng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font-</a:t>
            </a:r>
            <a:r>
              <a:rPr lang="en-US" altLang="zh-CN" sz="1800" u="sng" dirty="0" err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variant:normal;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font-weight:lighter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;}</a:t>
            </a:r>
            <a:endParaRPr lang="zh-CN" altLang="zh-CN" sz="18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cap="small" dirty="0" smtClean="0">
                <a:solidFill>
                  <a:srgbClr val="FF0000"/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         </a:t>
            </a:r>
            <a:r>
              <a:rPr lang="en-US" altLang="zh-CN" sz="1800" dirty="0" smtClean="0">
                <a:solidFill>
                  <a:srgbClr val="FF0000"/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#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p2{</a:t>
            </a:r>
            <a:r>
              <a:rPr lang="en-US" altLang="zh-CN" sz="1800" u="sng" dirty="0">
                <a:solidFill>
                  <a:srgbClr val="FF0000"/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font-</a:t>
            </a:r>
            <a:r>
              <a:rPr lang="en-US" altLang="zh-CN" sz="1800" u="sng" dirty="0" err="1">
                <a:solidFill>
                  <a:srgbClr val="FF0000"/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variant:small-caps</a:t>
            </a:r>
            <a:r>
              <a:rPr lang="en-US" altLang="zh-CN" sz="1800" dirty="0" err="1">
                <a:solidFill>
                  <a:srgbClr val="FF0000"/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;font-weight:bold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;}</a:t>
            </a:r>
            <a:endParaRPr lang="en-US" altLang="zh-CN" sz="1800" dirty="0">
              <a:solidFill>
                <a:srgbClr val="FF0000"/>
              </a:solidFill>
              <a:uFillTx/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      #P3{FONT-VARIANT:NORMAL;FONT-WEIGHT:BOLD;}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lang="en-US" altLang="zh-CN" sz="1800" cap="small" dirty="0" smtClean="0">
                <a:solidFill>
                  <a:srgbClr val="FF0000"/>
                </a:solidFill>
                <a:uFillTx/>
                <a:latin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1800" cap="small" dirty="0">
                <a:solidFill>
                  <a:srgbClr val="FF0000"/>
                </a:solidFill>
                <a:uFillTx/>
                <a:latin typeface="微软雅黑" panose="020B0503020204020204" charset="-122"/>
                <a:cs typeface="微软雅黑" panose="020B0503020204020204" charset="-122"/>
              </a:rPr>
              <a:t>p3{font-</a:t>
            </a:r>
            <a:r>
              <a:rPr lang="en-US" altLang="zh-CN" sz="1800" cap="small" dirty="0" err="1">
                <a:solidFill>
                  <a:srgbClr val="FF0000"/>
                </a:solidFill>
                <a:uFillTx/>
                <a:latin typeface="微软雅黑" panose="020B0503020204020204" charset="-122"/>
                <a:cs typeface="微软雅黑" panose="020B0503020204020204" charset="-122"/>
              </a:rPr>
              <a:t>variant:small-caps;font-weight:bold</a:t>
            </a:r>
            <a:r>
              <a:rPr lang="en-US" altLang="zh-CN" sz="1800" cap="small" dirty="0">
                <a:solidFill>
                  <a:srgbClr val="FF0000"/>
                </a:solidFill>
                <a:uFillTx/>
                <a:latin typeface="微软雅黑" panose="020B0503020204020204" charset="-122"/>
                <a:cs typeface="微软雅黑" panose="020B0503020204020204" charset="-122"/>
              </a:rPr>
              <a:t>;}</a:t>
            </a:r>
            <a:endParaRPr lang="en-US" altLang="zh-CN" sz="18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字体粗细</a:t>
            </a:r>
            <a:r>
              <a:rPr lang="en-US" altLang="zh-CN" dirty="0"/>
              <a:t>font-weight</a:t>
            </a:r>
            <a:r>
              <a:rPr lang="zh-CN" altLang="zh-CN" dirty="0"/>
              <a:t>属性</a:t>
            </a:r>
            <a:endParaRPr lang="zh-CN" altLang="zh-CN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smtClean="0"/>
              <a:t>        </a:t>
            </a:r>
            <a:r>
              <a:rPr lang="zh-CN" altLang="zh-CN" sz="1800" dirty="0" smtClean="0"/>
              <a:t>在</a:t>
            </a:r>
            <a:r>
              <a:rPr lang="en-US" altLang="zh-CN" sz="1800" dirty="0"/>
              <a:t>HTML</a:t>
            </a:r>
            <a:r>
              <a:rPr lang="zh-CN" altLang="zh-CN" sz="1800" dirty="0"/>
              <a:t>中使用</a:t>
            </a:r>
            <a:r>
              <a:rPr lang="en-US" altLang="zh-CN" sz="1800" dirty="0"/>
              <a:t>&lt;strong&gt;&lt;/strong&gt;</a:t>
            </a:r>
            <a:r>
              <a:rPr lang="zh-CN" altLang="zh-CN" sz="1800" dirty="0"/>
              <a:t>或</a:t>
            </a:r>
            <a:r>
              <a:rPr lang="en-US" altLang="zh-CN" sz="1800" dirty="0"/>
              <a:t>&lt;b&gt;&lt;/b&gt;</a:t>
            </a:r>
            <a:r>
              <a:rPr lang="zh-CN" altLang="zh-CN" sz="1800" dirty="0"/>
              <a:t>标记来设置字体加粗。在</a:t>
            </a:r>
            <a:r>
              <a:rPr lang="en-US" altLang="zh-CN" sz="1800" dirty="0"/>
              <a:t>CSS</a:t>
            </a:r>
            <a:r>
              <a:rPr lang="zh-CN" altLang="zh-CN" sz="1800" dirty="0"/>
              <a:t>中可以使用</a:t>
            </a:r>
            <a:r>
              <a:rPr lang="en-US" altLang="zh-CN" sz="1800" dirty="0"/>
              <a:t>font-weight</a:t>
            </a:r>
            <a:r>
              <a:rPr lang="zh-CN" altLang="zh-CN" sz="1800" dirty="0"/>
              <a:t>属性用于设置文本字体的</a:t>
            </a:r>
            <a:r>
              <a:rPr lang="zh-CN" altLang="zh-CN" sz="1800" dirty="0" smtClean="0"/>
              <a:t>粗细。</a:t>
            </a:r>
            <a:endParaRPr lang="zh-CN" altLang="zh-CN" sz="1800" dirty="0"/>
          </a:p>
          <a:p>
            <a:pPr marL="0" indent="0">
              <a:buNone/>
            </a:pPr>
            <a:r>
              <a:rPr lang="en-US" altLang="zh-CN" sz="1800" dirty="0"/>
              <a:t>1.</a:t>
            </a:r>
            <a:r>
              <a:rPr lang="zh-CN" altLang="zh-CN" sz="1800" dirty="0"/>
              <a:t>基本语法</a:t>
            </a:r>
            <a:endParaRPr lang="zh-CN" altLang="zh-CN" sz="1800" dirty="0"/>
          </a:p>
          <a:p>
            <a:pPr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          font-weight</a:t>
            </a:r>
            <a:r>
              <a:rPr lang="en-US" altLang="zh-CN" sz="1800" dirty="0">
                <a:solidFill>
                  <a:srgbClr val="FF0000"/>
                </a:solidFill>
              </a:rPr>
              <a:t>: normal | bold | bolder | lighter |100|200|…|900</a:t>
            </a:r>
            <a:endParaRPr lang="zh-CN" altLang="zh-CN" sz="1800" dirty="0">
              <a:solidFill>
                <a:srgbClr val="FF0000"/>
              </a:solidFill>
            </a:endParaRPr>
          </a:p>
          <a:p>
            <a:pPr marL="179705" lvl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1800" dirty="0" smtClean="0">
                <a:latin typeface="黑体" panose="02010609060101010101" charset="-122"/>
                <a:ea typeface="黑体" panose="02010609060101010101" charset="-122"/>
              </a:rPr>
              <a:t>语法说明</a:t>
            </a:r>
            <a:endParaRPr lang="en-US" altLang="zh-CN" sz="180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marL="179705" lvl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800" dirty="0" smtClean="0">
                <a:latin typeface="黑体" panose="02010609060101010101" charset="-122"/>
                <a:ea typeface="黑体" panose="02010609060101010101" charset="-122"/>
              </a:rPr>
              <a:t>   100-900(9</a:t>
            </a:r>
            <a:r>
              <a:rPr lang="zh-CN" altLang="en-US" sz="1800" dirty="0" smtClean="0">
                <a:latin typeface="黑体" panose="02010609060101010101" charset="-122"/>
                <a:ea typeface="黑体" panose="02010609060101010101" charset="-122"/>
              </a:rPr>
              <a:t>个层次</a:t>
            </a:r>
            <a:r>
              <a:rPr lang="en-US" altLang="zh-CN" sz="1800" dirty="0" smtClean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1800" dirty="0" smtClean="0">
                <a:latin typeface="黑体" panose="02010609060101010101" charset="-122"/>
                <a:ea typeface="黑体" panose="02010609060101010101" charset="-122"/>
              </a:rPr>
              <a:t>数字越小字体越细、数字越大字体越粗</a:t>
            </a:r>
            <a:r>
              <a:rPr lang="en-US" altLang="zh-CN" sz="1800" dirty="0" smtClean="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sz="1800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字体</a:t>
            </a:r>
            <a:r>
              <a:rPr lang="en-US" altLang="zh-CN" dirty="0"/>
              <a:t>font</a:t>
            </a:r>
            <a:r>
              <a:rPr lang="zh-CN" altLang="zh-CN" dirty="0"/>
              <a:t>属性</a:t>
            </a:r>
            <a:endParaRPr lang="zh-CN" altLang="zh-CN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smtClean="0"/>
              <a:t>       </a:t>
            </a:r>
            <a:r>
              <a:rPr lang="en-US" altLang="zh-CN" sz="1800" b="0" dirty="0" smtClean="0"/>
              <a:t>font</a:t>
            </a:r>
            <a:r>
              <a:rPr lang="zh-CN" altLang="zh-CN" sz="1800" b="0" dirty="0"/>
              <a:t>属性是复合属性，一次完成多个字体属性的设置</a:t>
            </a:r>
            <a:r>
              <a:rPr lang="en-US" altLang="zh-CN" sz="1800" b="0" dirty="0"/>
              <a:t>,</a:t>
            </a:r>
            <a:r>
              <a:rPr lang="zh-CN" altLang="zh-CN" sz="1800" b="0" dirty="0"/>
              <a:t>包括字体粗细、风格、字体变体、大小</a:t>
            </a:r>
            <a:r>
              <a:rPr lang="en-US" altLang="zh-CN" sz="1800" b="0" dirty="0"/>
              <a:t>/</a:t>
            </a:r>
            <a:r>
              <a:rPr lang="zh-CN" altLang="zh-CN" sz="1800" b="0" dirty="0"/>
              <a:t>行高及字体名称</a:t>
            </a:r>
            <a:r>
              <a:rPr lang="zh-CN" altLang="zh-CN" sz="1800" b="0" dirty="0" smtClean="0"/>
              <a:t>。</a:t>
            </a:r>
            <a:endParaRPr lang="zh-CN" altLang="zh-CN" sz="1800" b="0" dirty="0" smtClean="0"/>
          </a:p>
          <a:p>
            <a:pPr marL="0" indent="0">
              <a:buNone/>
            </a:pPr>
            <a:r>
              <a:rPr lang="en-US" altLang="zh-CN" sz="1800" b="0" dirty="0" smtClean="0"/>
              <a:t>1</a:t>
            </a:r>
            <a:r>
              <a:rPr lang="en-US" altLang="zh-CN" sz="1800" b="0" dirty="0"/>
              <a:t>.</a:t>
            </a:r>
            <a:r>
              <a:rPr lang="zh-CN" altLang="zh-CN" sz="1800" b="0" dirty="0"/>
              <a:t>基本语法</a:t>
            </a:r>
            <a:endParaRPr lang="zh-CN" altLang="zh-CN" sz="1800" b="0" dirty="0"/>
          </a:p>
          <a:p>
            <a:pPr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font:font</a:t>
            </a:r>
            <a:r>
              <a:rPr lang="en-US" altLang="zh-CN" sz="1800" dirty="0" smtClean="0">
                <a:solidFill>
                  <a:srgbClr val="FF0000"/>
                </a:solidFill>
              </a:rPr>
              <a:t>-style </a:t>
            </a:r>
            <a:r>
              <a:rPr lang="en-US" altLang="zh-CN" sz="1800" dirty="0">
                <a:solidFill>
                  <a:srgbClr val="FF0000"/>
                </a:solidFill>
              </a:rPr>
              <a:t>font-weight font-variant font-size/line-height font-family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800" dirty="0"/>
              <a:t>2.</a:t>
            </a:r>
            <a:r>
              <a:rPr lang="zh-CN" altLang="zh-CN" sz="1800" dirty="0"/>
              <a:t>语法说明</a:t>
            </a:r>
            <a:endParaRPr lang="zh-CN" altLang="zh-CN" sz="1800" dirty="0"/>
          </a:p>
          <a:p>
            <a:pPr marL="363855" lvl="0" indent="536575">
              <a:spcBef>
                <a:spcPts val="0"/>
              </a:spcBef>
              <a:spcAft>
                <a:spcPts val="0"/>
              </a:spcAft>
              <a:tabLst>
                <a:tab pos="899795" algn="l"/>
              </a:tabLst>
            </a:pPr>
            <a:r>
              <a:rPr lang="zh-CN" altLang="zh-CN" sz="1800" b="0" dirty="0"/>
              <a:t>利用</a:t>
            </a:r>
            <a:r>
              <a:rPr lang="en-US" altLang="zh-CN" sz="1800" b="0" dirty="0"/>
              <a:t>font</a:t>
            </a:r>
            <a:r>
              <a:rPr lang="zh-CN" altLang="zh-CN" sz="1800" b="0" dirty="0"/>
              <a:t>属性一次完成多个字体属性的设置，属性值与属性值之间必须使用空格隔开。</a:t>
            </a:r>
            <a:endParaRPr lang="zh-CN" altLang="zh-CN" sz="1800" b="0" dirty="0"/>
          </a:p>
          <a:p>
            <a:pPr marL="363855" lvl="0" indent="536575">
              <a:spcBef>
                <a:spcPts val="0"/>
              </a:spcBef>
              <a:spcAft>
                <a:spcPts val="0"/>
              </a:spcAft>
              <a:tabLst>
                <a:tab pos="899795" algn="l"/>
              </a:tabLst>
            </a:pPr>
            <a:r>
              <a:rPr lang="zh-CN" altLang="zh-CN" sz="1800" b="0" dirty="0"/>
              <a:t>前三个属性值可以不分先后顺序，默认为</a:t>
            </a:r>
            <a:r>
              <a:rPr lang="en-US" altLang="zh-CN" sz="1800" b="0" dirty="0"/>
              <a:t>normal</a:t>
            </a:r>
            <a:r>
              <a:rPr lang="zh-CN" altLang="zh-CN" sz="1800" b="0" dirty="0"/>
              <a:t>。</a:t>
            </a:r>
            <a:endParaRPr lang="zh-CN" altLang="zh-CN" sz="1800" b="0" dirty="0"/>
          </a:p>
          <a:p>
            <a:pPr marL="363855" lvl="0" indent="536575">
              <a:spcBef>
                <a:spcPts val="0"/>
              </a:spcBef>
              <a:spcAft>
                <a:spcPts val="0"/>
              </a:spcAft>
              <a:tabLst>
                <a:tab pos="899795" algn="l"/>
              </a:tabLst>
            </a:pPr>
            <a:r>
              <a:rPr lang="zh-CN" altLang="zh-CN" sz="1800" b="0" dirty="0"/>
              <a:t>大小和字体名称系列必须显式指定，先设置大小，再设置字体系列</a:t>
            </a:r>
            <a:r>
              <a:rPr lang="zh-CN" altLang="zh-CN" sz="1800" b="0" dirty="0" smtClean="0"/>
              <a:t>。需要</a:t>
            </a:r>
            <a:r>
              <a:rPr lang="zh-CN" altLang="zh-CN" sz="1800" b="0" dirty="0"/>
              <a:t>设置行高时，可以写在字体大小的后面，中间用“</a:t>
            </a:r>
            <a:r>
              <a:rPr lang="en-US" altLang="zh-CN" sz="1800" b="0" dirty="0"/>
              <a:t>/</a:t>
            </a:r>
            <a:r>
              <a:rPr lang="zh-CN" altLang="zh-CN" sz="1800" b="0" dirty="0"/>
              <a:t>”分隔，行高为可选的属性</a:t>
            </a:r>
            <a:r>
              <a:rPr lang="zh-CN" altLang="zh-CN" sz="1800" b="0" dirty="0" smtClean="0"/>
              <a:t>。</a:t>
            </a:r>
            <a:r>
              <a:rPr lang="en-US" altLang="zh-CN" sz="1800" b="0" dirty="0" smtClean="0"/>
              <a:t>font</a:t>
            </a:r>
            <a:r>
              <a:rPr lang="zh-CN" altLang="zh-CN" sz="1800" b="0" dirty="0"/>
              <a:t>属性可以继承。</a:t>
            </a:r>
            <a:endParaRPr lang="zh-CN" altLang="zh-CN" sz="18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dirty="0" smtClean="0">
                <a:latin typeface="微软雅黑" panose="020B0503020204020204" charset="-122"/>
                <a:cs typeface="微软雅黑" panose="020B0503020204020204" charset="-122"/>
              </a:rPr>
              <a:t>字体样式属性</a:t>
            </a:r>
            <a:r>
              <a:rPr lang="en-US" altLang="zh-CN" dirty="0" smtClean="0"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dirty="0" smtClean="0">
                <a:latin typeface="微软雅黑" panose="020B0503020204020204" charset="-122"/>
                <a:cs typeface="微软雅黑" panose="020B0503020204020204" charset="-122"/>
              </a:rPr>
              <a:t>案例</a:t>
            </a:r>
            <a:endParaRPr lang="zh-CN" altLang="en-US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&lt;html&gt;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&lt;head&gt;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&lt;meta charset="UTF-8"&gt;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&lt;style type="text/</a:t>
            </a:r>
            <a:r>
              <a:rPr kumimoji="1"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h3{</a:t>
            </a:r>
            <a:r>
              <a:rPr kumimoji="1"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text-align:center;color</a:t>
            </a: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:#3300ff;}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hr</a:t>
            </a: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{color:#660066;}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#p1{</a:t>
            </a:r>
            <a:r>
              <a:rPr kumimoji="1"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font-variant:normal;font-weight:lighter</a:t>
            </a: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#p2{</a:t>
            </a:r>
            <a:r>
              <a:rPr kumimoji="1"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font-variant:small-caps;font-weight:bold</a:t>
            </a: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#p3{font-weight:600;font:italic 28px/40px </a:t>
            </a:r>
            <a:r>
              <a:rPr kumimoji="1"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幼圆</a:t>
            </a: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#p4{</a:t>
            </a:r>
            <a:r>
              <a:rPr kumimoji="1"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font:italic</a:t>
            </a: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bolder small-caps 24px/1.5em </a:t>
            </a:r>
            <a:r>
              <a:rPr kumimoji="1"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黑体</a:t>
            </a: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&lt;/style&gt;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&lt;/head</a:t>
            </a:r>
            <a:r>
              <a:rPr kumimoji="1"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kumimoji="1"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&lt;body&gt;</a:t>
            </a:r>
            <a:endParaRPr kumimoji="1"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&lt;h3&gt;</a:t>
            </a:r>
            <a:r>
              <a:rPr kumimoji="1" lang="zh-CN" altLang="en-US" sz="1400" dirty="0">
                <a:latin typeface="Verdana" panose="020B0604030504040204" pitchFamily="34" charset="0"/>
                <a:cs typeface="Verdana" panose="020B0604030504040204" pitchFamily="34" charset="0"/>
              </a:rPr>
              <a:t>设置字体变体、粗细、复合属性 </a:t>
            </a:r>
            <a:r>
              <a:rPr kumimoji="1"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&lt;/h3</a:t>
            </a:r>
            <a:r>
              <a:rPr kumimoji="1"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kumimoji="1"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</a:rPr>
              <a:t>  &lt;hr</a:t>
            </a:r>
            <a:r>
              <a:rPr kumimoji="1" lang="en-US" altLang="zh-CN" sz="1400" dirty="0" smtClean="0">
                <a:latin typeface="Verdana" panose="020B0604030504040204" pitchFamily="34" charset="0"/>
              </a:rPr>
              <a:t>&gt;</a:t>
            </a:r>
            <a:endParaRPr kumimoji="1" lang="en-US" altLang="zh-CN" sz="1400" dirty="0" smtClean="0">
              <a:latin typeface="Verdana" panose="020B060403050404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</a:rPr>
              <a:t>  &lt;p&gt;</a:t>
            </a:r>
            <a:r>
              <a:rPr kumimoji="1" lang="zh-CN" altLang="en-US" sz="1400" dirty="0">
                <a:latin typeface="Verdana" panose="020B0604030504040204" pitchFamily="34" charset="0"/>
              </a:rPr>
              <a:t>此段文字正常显示</a:t>
            </a:r>
            <a:r>
              <a:rPr kumimoji="1" lang="en-US" altLang="zh-CN" sz="1400" dirty="0">
                <a:latin typeface="Verdana" panose="020B0604030504040204" pitchFamily="34" charset="0"/>
              </a:rPr>
              <a:t>Welcome to you!&lt;/p&gt;</a:t>
            </a:r>
            <a:endParaRPr kumimoji="1" lang="en-US" altLang="zh-CN" sz="1400" dirty="0">
              <a:latin typeface="Verdana" panose="020B060403050404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 smtClean="0">
                <a:latin typeface="Verdana" panose="020B0604030504040204" pitchFamily="34" charset="0"/>
                <a:sym typeface="+mn-ea"/>
              </a:rPr>
              <a:t>  &lt;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p id="p1"&gt;</a:t>
            </a:r>
            <a:r>
              <a:rPr kumimoji="1" lang="zh-CN" altLang="en-US" sz="1400" dirty="0">
                <a:latin typeface="Verdana" panose="020B0604030504040204" pitchFamily="34" charset="0"/>
                <a:sym typeface="+mn-ea"/>
              </a:rPr>
              <a:t>此段文字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Welcome to you!</a:t>
            </a:r>
            <a:r>
              <a:rPr kumimoji="1" lang="zh-CN" altLang="en-US" sz="1400" dirty="0">
                <a:latin typeface="Verdana" panose="020B0604030504040204" pitchFamily="34" charset="0"/>
                <a:sym typeface="+mn-ea"/>
              </a:rPr>
              <a:t>正常、较细字体。 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&lt;/p&gt;</a:t>
            </a:r>
            <a:endParaRPr kumimoji="1" lang="en-US" altLang="zh-CN" sz="1400" dirty="0">
              <a:latin typeface="Verdana" panose="020B060403050404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  &lt;p id="p2"&gt;</a:t>
            </a:r>
            <a:r>
              <a:rPr kumimoji="1" lang="zh-CN" altLang="en-US" sz="1400" dirty="0">
                <a:latin typeface="Verdana" panose="020B0604030504040204" pitchFamily="34" charset="0"/>
                <a:sym typeface="+mn-ea"/>
              </a:rPr>
              <a:t>设置小型大写字母、字体标准粗体。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&lt;/p&gt;</a:t>
            </a:r>
            <a:endParaRPr kumimoji="1" lang="en-US" altLang="zh-CN" sz="1400" dirty="0">
              <a:latin typeface="Verdana" panose="020B060403050404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  &lt;p id="p3"&gt;</a:t>
            </a:r>
            <a:r>
              <a:rPr kumimoji="1" lang="zh-CN" altLang="en-US" sz="1400" dirty="0">
                <a:latin typeface="Verdana" panose="020B0604030504040204" pitchFamily="34" charset="0"/>
                <a:sym typeface="+mn-ea"/>
              </a:rPr>
              <a:t>设置字体粗细度为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600</a:t>
            </a:r>
            <a:r>
              <a:rPr kumimoji="1" lang="zh-CN" altLang="en-US" sz="1400" dirty="0">
                <a:latin typeface="Verdana" panose="020B0604030504040204" pitchFamily="34" charset="0"/>
                <a:sym typeface="+mn-ea"/>
              </a:rPr>
              <a:t>、斜体、大小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28px</a:t>
            </a:r>
            <a:r>
              <a:rPr kumimoji="1" lang="zh-CN" altLang="en-US" sz="1400" dirty="0">
                <a:latin typeface="Verdana" panose="020B0604030504040204" pitchFamily="34" charset="0"/>
                <a:sym typeface="+mn-ea"/>
              </a:rPr>
              <a:t>、行高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50px</a:t>
            </a:r>
            <a:r>
              <a:rPr kumimoji="1" lang="zh-CN" altLang="en-US" sz="1400" dirty="0">
                <a:latin typeface="Verdana" panose="020B0604030504040204" pitchFamily="34" charset="0"/>
                <a:sym typeface="+mn-ea"/>
              </a:rPr>
              <a:t>、字体幼圆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&lt;/p&gt;</a:t>
            </a:r>
            <a:endParaRPr kumimoji="1" lang="en-US" altLang="zh-CN" sz="1400" dirty="0">
              <a:latin typeface="Verdana" panose="020B060403050404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  &lt;p id="p4"&gt;</a:t>
            </a:r>
            <a:r>
              <a:rPr kumimoji="1" lang="zh-CN" altLang="en-US" sz="1400" dirty="0">
                <a:latin typeface="Verdana" panose="020B0604030504040204" pitchFamily="34" charset="0"/>
                <a:sym typeface="+mn-ea"/>
              </a:rPr>
              <a:t>设置字体风格斜体、特粗、小型大写字母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HTML</a:t>
            </a:r>
            <a:r>
              <a:rPr kumimoji="1" lang="zh-CN" altLang="en-US" sz="1400" dirty="0">
                <a:latin typeface="Verdana" panose="020B0604030504040204" pitchFamily="34" charset="0"/>
                <a:sym typeface="+mn-ea"/>
              </a:rPr>
              <a:t>、字号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24px/</a:t>
            </a:r>
            <a:r>
              <a:rPr kumimoji="1" lang="zh-CN" altLang="en-US" sz="1400" dirty="0">
                <a:latin typeface="Verdana" panose="020B0604030504040204" pitchFamily="34" charset="0"/>
                <a:sym typeface="+mn-ea"/>
              </a:rPr>
              <a:t>行高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1.5em</a:t>
            </a:r>
            <a:r>
              <a:rPr kumimoji="1" lang="zh-CN" altLang="en-US" sz="1400" dirty="0">
                <a:latin typeface="Verdana" panose="020B0604030504040204" pitchFamily="34" charset="0"/>
                <a:sym typeface="+mn-ea"/>
              </a:rPr>
              <a:t>、字体黑体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&lt;/p&gt;</a:t>
            </a:r>
            <a:endParaRPr kumimoji="1" lang="en-US" altLang="zh-CN" sz="1400" dirty="0">
              <a:latin typeface="Verdana" panose="020B060403050404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  &lt;/body</a:t>
            </a:r>
            <a:r>
              <a:rPr kumimoji="1" lang="en-US" altLang="zh-CN" sz="1400" dirty="0" smtClean="0">
                <a:latin typeface="Verdana" panose="020B0604030504040204" pitchFamily="34" charset="0"/>
                <a:sym typeface="+mn-ea"/>
              </a:rPr>
              <a:t>&gt;</a:t>
            </a:r>
            <a:endParaRPr kumimoji="1" lang="en-US" altLang="zh-CN" sz="1400" dirty="0" smtClean="0">
              <a:latin typeface="Verdana" panose="020B0604030504040204" pitchFamily="34" charset="0"/>
              <a:sym typeface="+mn-ea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400" dirty="0" smtClean="0">
                <a:latin typeface="Verdana" panose="020B0604030504040204" pitchFamily="34" charset="0"/>
                <a:sym typeface="+mn-ea"/>
              </a:rPr>
              <a:t>&lt;/</a:t>
            </a:r>
            <a:r>
              <a:rPr kumimoji="1" lang="en-US" altLang="zh-CN" sz="1400" dirty="0">
                <a:latin typeface="Verdana" panose="020B0604030504040204" pitchFamily="34" charset="0"/>
                <a:sym typeface="+mn-ea"/>
              </a:rPr>
              <a:t>html&gt;</a:t>
            </a:r>
            <a:endParaRPr kumimoji="1" lang="en-US" altLang="zh-CN" sz="1600" dirty="0">
              <a:latin typeface="Verdana" panose="020B060403050404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2"/>
          <a:stretch>
            <a:fillRect/>
          </a:stretch>
        </p:blipFill>
        <p:spPr bwMode="auto">
          <a:xfrm>
            <a:off x="3736340" y="4877435"/>
            <a:ext cx="5340350" cy="18643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zh-CN" dirty="0"/>
              <a:t>文本样式</a:t>
            </a:r>
            <a:endParaRPr lang="zh-CN" altLang="en-US" dirty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6575" indent="-179705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1. 字符间距letter-spacing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normal | </a:t>
            </a:r>
            <a:r>
              <a:rPr lang="zh-CN" altLang="en-US" sz="1800" dirty="0" smtClean="0"/>
              <a:t>长度单位</a:t>
            </a:r>
            <a:endParaRPr lang="zh-CN" altLang="en-US" sz="1800" dirty="0" smtClean="0"/>
          </a:p>
          <a:p>
            <a:pPr marL="536575" indent="-179705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2. line-height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normal | </a:t>
            </a:r>
            <a:r>
              <a:rPr lang="zh-CN" altLang="en-US" sz="1800" dirty="0" smtClean="0"/>
              <a:t>比例 </a:t>
            </a:r>
            <a:r>
              <a:rPr lang="en-US" altLang="zh-CN" sz="1800" dirty="0" smtClean="0"/>
              <a:t>| </a:t>
            </a:r>
            <a:r>
              <a:rPr lang="zh-CN" altLang="en-US" sz="1800" dirty="0" smtClean="0"/>
              <a:t>长度单位 </a:t>
            </a:r>
            <a:r>
              <a:rPr lang="en-US" altLang="zh-CN" sz="1800" dirty="0" smtClean="0"/>
              <a:t>| </a:t>
            </a:r>
            <a:r>
              <a:rPr lang="zh-CN" altLang="en-US" sz="1800" dirty="0" smtClean="0"/>
              <a:t>百分比</a:t>
            </a:r>
            <a:endParaRPr lang="en-US" altLang="zh-CN" sz="1800" dirty="0" smtClean="0"/>
          </a:p>
          <a:p>
            <a:pPr marL="536575" indent="-179705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800" dirty="0" smtClean="0"/>
              <a:t>3. </a:t>
            </a:r>
            <a:r>
              <a:rPr lang="zh-CN" altLang="en-US" sz="1800" dirty="0" smtClean="0"/>
              <a:t>首行缩进</a:t>
            </a:r>
            <a:r>
              <a:rPr lang="en-US" altLang="zh-CN" sz="1800" dirty="0" smtClean="0"/>
              <a:t>text-indent</a:t>
            </a:r>
            <a:r>
              <a:rPr lang="zh-CN" altLang="en-US" sz="1800" dirty="0" smtClean="0"/>
              <a:t>：长度单位 </a:t>
            </a:r>
            <a:r>
              <a:rPr lang="en-US" altLang="zh-CN" sz="1800" dirty="0" smtClean="0"/>
              <a:t>| </a:t>
            </a:r>
            <a:r>
              <a:rPr lang="zh-CN" altLang="en-US" sz="1800" dirty="0" smtClean="0"/>
              <a:t>百分比单位</a:t>
            </a:r>
            <a:endParaRPr lang="zh-CN" altLang="en-US" sz="1800" dirty="0" smtClean="0"/>
          </a:p>
          <a:p>
            <a:pPr marL="536575" indent="-179705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4. text-</a:t>
            </a:r>
            <a:r>
              <a:rPr lang="en-US" altLang="zh-CN" sz="1800" dirty="0" err="1" smtClean="0"/>
              <a:t>decoration:none</a:t>
            </a:r>
            <a:r>
              <a:rPr lang="en-US" altLang="zh-CN" sz="1800" dirty="0" smtClean="0"/>
              <a:t>|underline|</a:t>
            </a:r>
            <a:r>
              <a:rPr lang="en-US" altLang="zh-CN" sz="1800" dirty="0" err="1" smtClean="0"/>
              <a:t>overline</a:t>
            </a:r>
            <a:r>
              <a:rPr lang="en-US" altLang="zh-CN" sz="1800" dirty="0" smtClean="0"/>
              <a:t>|line-through</a:t>
            </a:r>
            <a:endParaRPr lang="zh-CN" altLang="en-US" sz="1800" dirty="0" smtClean="0"/>
          </a:p>
          <a:p>
            <a:pPr marL="536575" indent="-179705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5. text-transform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uppercase | lowercase | capitalize[</a:t>
            </a:r>
            <a:r>
              <a:rPr lang="zh-CN" altLang="en-US" sz="1800" dirty="0" smtClean="0"/>
              <a:t>首字母大写</a:t>
            </a:r>
            <a:r>
              <a:rPr lang="en-US" altLang="zh-CN" sz="1800" dirty="0" smtClean="0"/>
              <a:t>]| none</a:t>
            </a:r>
            <a:endParaRPr lang="en-US" altLang="zh-CN" sz="1800" dirty="0" smtClean="0"/>
          </a:p>
          <a:p>
            <a:pPr marL="536575" indent="-179705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800" dirty="0" smtClean="0"/>
              <a:t>6. text-align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left | right | center | justify</a:t>
            </a:r>
            <a:endParaRPr lang="en-US" altLang="zh-CN" sz="1800" dirty="0" smtClean="0"/>
          </a:p>
          <a:p>
            <a:pPr marL="536575" indent="-179705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800" dirty="0" smtClean="0"/>
              <a:t>7.vertical-align:top|middle|bottom</a:t>
            </a:r>
            <a:endParaRPr lang="en-US" altLang="zh-CN" sz="180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09600" indent="-609600" eaLnBrk="1" hangingPunct="1"/>
            <a:r>
              <a:rPr lang="zh-CN" altLang="en-US" dirty="0"/>
              <a:t>设</a:t>
            </a:r>
            <a:r>
              <a:rPr lang="zh-CN" altLang="en-US" dirty="0" smtClean="0"/>
              <a:t>置字符间距、行距及首行缩进案例</a:t>
            </a:r>
            <a:endParaRPr lang="en-US" altLang="zh-CN" b="1" dirty="0" smtClean="0"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1630" y="791845"/>
            <a:ext cx="8534400" cy="4579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&lt;html&gt;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&lt;head&gt;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&lt;meta charset="UTF-8"&gt;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&lt;style type="text/css"&gt;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  h3{text-align:center;color:#3300ff;}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  hr{color:#660066;}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  #p1{letter-spacing:2px;line-height:1em;text-indent:2em;}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  #p2{letter-spacing:4px;line-height:1.5em;text-indent:3em;}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  #p3{letter-spacing:6px;line-height:2em;text-indent:4em;word-spacing:10px;} 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&lt;/style&gt;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&lt;/head&gt; 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&lt;body&gt;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&lt;h3&gt;设置字符间距、行高及首行缩进&lt;/h3&gt;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&lt;hr&gt;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&lt;p id="p1"&gt;[字符间距2px、行高1em、首行缩进2em]2019年9月18日上午，人工智能与数字经济广东省实验室（深圳）网站开通仪式在深圳大学办公楼201会议室举行。网站开通仪式由深圳大学校长李清泉主持，……&lt;/p&gt;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&lt;p id="p2"&gt;[字符间距4px、行高1.5em、首行缩进3em]2019年9月18日上午，人工智能与数字经济广东省实验室（深圳）网站开通仪式在深圳大学办公楼201会议室举行。网站开通仪式由深圳大学校长李清泉主持，……&lt;/p&gt;  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&lt;p id="p3"&gt;[字符间距6px、行高2em、首行缩进4em、单词间距10px]2019年9月18日上午，人工智能与数字经济广东省实验室（深圳）网站开通仪式在深圳大学办公楼201会议室举行。网站开通仪式由深圳大学校长李清泉主持，……&lt;/p&gt; 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&lt;/body&gt;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&lt;/html&gt;</a:t>
            </a:r>
            <a:endParaRPr lang="en-US" altLang="zh-CN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00" y="4831080"/>
            <a:ext cx="5866130" cy="19831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设置文字装饰及大小写转换案例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&lt;head&gt;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&lt;meta </a:t>
            </a:r>
            <a:r>
              <a:rPr lang="en-US" altLang="zh-CN" sz="1400" dirty="0" err="1"/>
              <a:t>charset</a:t>
            </a:r>
            <a:r>
              <a:rPr lang="en-US" altLang="zh-CN" sz="1400" dirty="0"/>
              <a:t>="UTF-8"&gt;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&lt;title&gt; </a:t>
            </a:r>
            <a:r>
              <a:rPr lang="zh-CN" altLang="en-US" sz="1400" dirty="0"/>
              <a:t>设置文字装饰及大小写转换</a:t>
            </a:r>
            <a:r>
              <a:rPr lang="en-US" altLang="zh-CN" sz="1400" dirty="0"/>
              <a:t>&lt;/title&gt;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&lt;style type="text/</a:t>
            </a:r>
            <a:r>
              <a:rPr lang="en-US" altLang="zh-CN" sz="1400" dirty="0" err="1"/>
              <a:t>css</a:t>
            </a:r>
            <a:r>
              <a:rPr lang="en-US" altLang="zh-CN" sz="1400" dirty="0"/>
              <a:t>"&gt;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h3{text-align:center;color:#3300ff;}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hr{color:#660066;}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#p1{text-</a:t>
            </a:r>
            <a:r>
              <a:rPr lang="en-US" altLang="zh-CN" sz="1400" dirty="0" err="1"/>
              <a:t>decoration:underline;text-transform:capitalize</a:t>
            </a:r>
            <a:r>
              <a:rPr lang="en-US" altLang="zh-CN" sz="1400" dirty="0"/>
              <a:t>;}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#p2{text-</a:t>
            </a:r>
            <a:r>
              <a:rPr lang="en-US" altLang="zh-CN" sz="1400" dirty="0" err="1"/>
              <a:t>decoration:line-through;text-transform:lowercase</a:t>
            </a:r>
            <a:r>
              <a:rPr lang="en-US" altLang="zh-CN" sz="1400" dirty="0"/>
              <a:t>;}	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#p3{text-</a:t>
            </a:r>
            <a:r>
              <a:rPr lang="en-US" altLang="zh-CN" sz="1400" dirty="0" err="1"/>
              <a:t>decoration:overline;text-transform:uppercase</a:t>
            </a:r>
            <a:r>
              <a:rPr lang="en-US" altLang="zh-CN" sz="1400" dirty="0"/>
              <a:t>;}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&lt;/style&gt;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&lt;/head&gt; 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&lt;body&gt;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&lt;h3&gt;</a:t>
            </a:r>
            <a:r>
              <a:rPr lang="zh-CN" altLang="en-US" sz="1400" dirty="0"/>
              <a:t>设置文字装饰及大小写转换</a:t>
            </a:r>
            <a:r>
              <a:rPr lang="en-US" altLang="zh-CN" sz="1400" dirty="0"/>
              <a:t>&lt;/h3&gt;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&lt;hr&gt;</a:t>
            </a:r>
            <a:endParaRPr lang="en-US" altLang="zh-CN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&lt;p id="p1"&gt;[</a:t>
            </a:r>
            <a:r>
              <a:rPr lang="zh-CN" altLang="en-US" sz="1400" dirty="0"/>
              <a:t>文字下划线、首字母大写</a:t>
            </a:r>
            <a:r>
              <a:rPr lang="en-US" altLang="zh-CN" sz="1400" dirty="0"/>
              <a:t>capitalize]Chinese leader Xi </a:t>
            </a:r>
            <a:r>
              <a:rPr lang="en-US" altLang="zh-CN" sz="1400" dirty="0" err="1"/>
              <a:t>Jinping</a:t>
            </a:r>
            <a:r>
              <a:rPr lang="en-US" altLang="zh-CN" sz="1400" dirty="0"/>
              <a:t> has urged the Communist Party of China (CPC) to be more tolerant of criticism and receptive to the views of non-communists.&lt;/p&gt;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设置内容对齐方式案例</a:t>
            </a:r>
            <a:endParaRPr lang="zh-CN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 cstate="print"/>
          <a:srcRect t="22090"/>
          <a:stretch>
            <a:fillRect/>
          </a:stretch>
        </p:blipFill>
        <p:spPr bwMode="auto">
          <a:xfrm>
            <a:off x="1261745" y="2156460"/>
            <a:ext cx="6714490" cy="2756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颜色与</a:t>
            </a:r>
            <a:r>
              <a:rPr lang="zh-CN" altLang="en-US" dirty="0"/>
              <a:t>背景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sz="1800" dirty="0" smtClean="0"/>
              <a:t>       </a:t>
            </a:r>
            <a:r>
              <a:rPr lang="en-US" sz="1800" dirty="0" smtClean="0"/>
              <a:t>CSS</a:t>
            </a:r>
            <a:r>
              <a:rPr lang="zh-CN" altLang="en-US" sz="1800" dirty="0" smtClean="0"/>
              <a:t>中对于色彩、图像的设置也比较丰富，功能也很强大。</a:t>
            </a:r>
            <a:endParaRPr lang="zh-CN" altLang="en-US" sz="1800" dirty="0" smtClean="0"/>
          </a:p>
          <a:p>
            <a:pPr marL="0" indent="0">
              <a:buNone/>
            </a:pP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       color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属性用于设置元素字体的色彩，该属性的语法比较简单，但取值比较多样，可以是颜色名称、函数、十六进制数等形式。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1" indent="536575" algn="l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颜色名称。使用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red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、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blue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、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yellow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等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CSS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预定义的表示颜色的参数。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CSS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预定义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17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种颜色，如下表所示。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1" indent="536575" algn="l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RGB()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函数。使用</a:t>
            </a:r>
            <a:r>
              <a:rPr lang="en-US" altLang="zh-CN" sz="1800" kern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rgb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（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RRR, GGG, BBB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）或</a:t>
            </a:r>
            <a:r>
              <a:rPr lang="en-US" altLang="zh-CN" sz="1800" kern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rgb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（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r%, g%, b%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）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,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字母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R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或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r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、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G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或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g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、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B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或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b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分别表示颜色分量红色、绿色、蓝色，前者参数的取值为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0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到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255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，后者参数的取值为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0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到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100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。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1" indent="536575" algn="l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十六进制数。使用“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#RRGGBB”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或者“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#RGB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”的形式，其中每个位十六进制数从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0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到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F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取值，比如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#FFC0CB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表示</a:t>
            </a:r>
            <a:r>
              <a:rPr lang="en-US" altLang="zh-CN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pink</a:t>
            </a:r>
            <a:r>
              <a:rPr lang="zh-CN" altLang="en-US" sz="1800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。</a:t>
            </a:r>
            <a:endParaRPr lang="zh-CN" altLang="en-US" sz="1800" kern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  <a:p>
            <a:pPr marL="0" marR="0" lvl="1" indent="536575" algn="l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hsl()函数，使用色相（hue）、</a:t>
            </a:r>
            <a:r>
              <a:rPr sz="1800" kern="0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微软雅黑" panose="020B0503020204020204" charset="-122"/>
                <a:sym typeface="+mn-ea"/>
              </a:rPr>
              <a:t>饱和度（saturation）和亮度（lightness）表示</a:t>
            </a:r>
            <a:r>
              <a:rPr sz="1800" kern="0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微软雅黑" panose="020B0503020204020204" charset="-122"/>
                <a:sym typeface="+mn-ea"/>
              </a:rPr>
              <a:t>颜色。</a:t>
            </a:r>
            <a:endParaRPr sz="1800" kern="0" spc="0" noProof="0" smtClean="0">
              <a:ln>
                <a:noFill/>
              </a:ln>
              <a:solidFill>
                <a:schemeClr val="tx1"/>
              </a:solidFill>
              <a:effectLst/>
              <a:uLnTx/>
              <a:latin typeface="微软雅黑" panose="020B0503020204020204" charset="-122"/>
              <a:sym typeface="+mn-ea"/>
            </a:endParaRPr>
          </a:p>
          <a:p>
            <a:pPr marL="457200" marR="0" lvl="2" indent="536575" algn="l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sz="1800" kern="0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微软雅黑" panose="020B0503020204020204" charset="-122"/>
                <a:sym typeface="+mn-ea"/>
              </a:rPr>
              <a:t>色相（hue）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是色轮上从 0 到 360 的度数。0 是红色，120 是绿色，240 是蓝色。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marR="0" lvl="2" indent="536575" algn="l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饱和度（saturation）是一个百分比值，0％ 表示灰色阴影，而 100％ 是全色。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marR="0" lvl="2" indent="536575" algn="l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亮度（lightness）也是百分比，0％ 是黑色，50％ 是既不明也不暗，100％是白色。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1" indent="536575" algn="l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/>
            </a:pP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1" indent="536575" algn="l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渐变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gradient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marR="0" lvl="2" indent="536575" algn="l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linear-gradient(</a:t>
            </a:r>
            <a:r>
              <a:rPr kumimoji="0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角度、方向、起止颜色、占比）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marR="0" lvl="2" indent="536575" algn="l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radial-gradient(……</a:t>
            </a:r>
            <a:r>
              <a:rPr kumimoji="0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 sz="1800" dirty="0" smtClean="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416296" y="5037836"/>
            <a:ext cx="1633728" cy="12222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rcRect l="23674" t="12573" r="23674" b="11306"/>
          <a:stretch>
            <a:fillRect/>
          </a:stretch>
        </p:blipFill>
        <p:spPr>
          <a:xfrm>
            <a:off x="7263130" y="5035550"/>
            <a:ext cx="1284605" cy="12242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的编辑方法 </a:t>
            </a:r>
            <a:endParaRPr lang="zh-CN" altLang="en-US" dirty="0" smtClean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1"/>
            <a:ext cx="8509000" cy="3810000"/>
          </a:xfrm>
        </p:spPr>
        <p:txBody>
          <a:bodyPr>
            <a:normAutofit/>
          </a:bodyPr>
          <a:lstStyle/>
          <a:p>
            <a:pPr indent="18288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/>
              <a:t> 1.</a:t>
            </a:r>
            <a:r>
              <a:rPr lang="zh-CN" altLang="en-US" sz="2000" dirty="0" smtClean="0"/>
              <a:t>写在</a:t>
            </a:r>
            <a:r>
              <a:rPr lang="en-US" altLang="zh-CN" sz="2000" dirty="0" smtClean="0"/>
              <a:t>HTML</a:t>
            </a:r>
            <a:r>
              <a:rPr lang="zh-CN" altLang="en-US" sz="2000" dirty="0" smtClean="0"/>
              <a:t>文件里；</a:t>
            </a:r>
            <a:endParaRPr lang="zh-CN" altLang="en-US" sz="2000" dirty="0" smtClean="0"/>
          </a:p>
          <a:p>
            <a:pPr indent="18288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zh-CN" sz="2000" dirty="0" smtClean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2.</a:t>
            </a:r>
            <a:r>
              <a:rPr lang="zh-CN" altLang="en-US" sz="2000" dirty="0" smtClean="0"/>
              <a:t>写在独立的</a:t>
            </a:r>
            <a:r>
              <a:rPr lang="en-US" altLang="zh-CN" sz="2000" dirty="0" smtClean="0"/>
              <a:t>*.CSS</a:t>
            </a:r>
            <a:r>
              <a:rPr lang="zh-CN" altLang="en-US" sz="2000" dirty="0" smtClean="0"/>
              <a:t>文件里。</a:t>
            </a:r>
            <a:endParaRPr lang="zh-CN" altLang="en-US" sz="200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charset="-122"/>
                <a:cs typeface="微软雅黑" panose="020B0503020204020204" charset="-122"/>
              </a:rPr>
              <a:t>背景</a:t>
            </a:r>
            <a:r>
              <a:rPr lang="en-US" altLang="zh-CN" dirty="0" smtClean="0">
                <a:latin typeface="微软雅黑" panose="020B0503020204020204" charset="-122"/>
                <a:cs typeface="微软雅黑" panose="020B0503020204020204" charset="-122"/>
              </a:rPr>
              <a:t>background</a:t>
            </a:r>
            <a:r>
              <a:rPr lang="zh-CN" altLang="en-US" dirty="0" smtClean="0">
                <a:latin typeface="微软雅黑" panose="020B0503020204020204" charset="-122"/>
                <a:cs typeface="微软雅黑" panose="020B0503020204020204" charset="-122"/>
              </a:rPr>
              <a:t>属性</a:t>
            </a:r>
            <a:endParaRPr lang="zh-CN" altLang="zh-CN" dirty="0" smtClean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lnSpc>
                <a:spcPts val="3200"/>
              </a:lnSpc>
              <a:buNone/>
            </a:pP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于设置指定元素的背景色、背景图案等。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42900" lvl="1" indent="1460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1.background-color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：关键字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|  RGB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值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| </a:t>
            </a:r>
            <a:r>
              <a:rPr lang="en-US" altLang="zh-CN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transparent</a:t>
            </a:r>
            <a:endParaRPr lang="en-US" altLang="zh-CN" sz="1800" i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42900" lvl="1" indent="1460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2.background-image : 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url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(*.jpg) | none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42900" lvl="1" indent="1460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3.background-</a:t>
            </a:r>
            <a:r>
              <a:rPr lang="en-US" altLang="zh-CN" sz="1800" dirty="0" smtClean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attachment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: scroll | fixed|local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，附着在哪里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42900" indent="1460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4.background-repeat : repeat | repeat-x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| repeat-y |no-repeat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42900" indent="1460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5.background-position: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百分比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|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长度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|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关键字</a:t>
            </a:r>
            <a:endParaRPr lang="en-US" altLang="zh-CN" sz="18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42900" indent="14605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0" dirty="0" smtClean="0">
                <a:latin typeface="微软雅黑" panose="020B0503020204020204" charset="-122"/>
                <a:cs typeface="微软雅黑" panose="020B0503020204020204" charset="-122"/>
              </a:rPr>
              <a:t>利用百分比和长度来设置图像位置时，一般要指定两个值，并且这两个值都要用</a:t>
            </a:r>
            <a:r>
              <a:rPr lang="zh-CN" altLang="en-US" sz="1800" b="0" u="sng" dirty="0" smtClean="0">
                <a:latin typeface="微软雅黑" panose="020B0503020204020204" charset="-122"/>
                <a:cs typeface="微软雅黑" panose="020B0503020204020204" charset="-122"/>
              </a:rPr>
              <a:t>空格分</a:t>
            </a:r>
            <a:r>
              <a:rPr lang="zh-CN" altLang="en-US" sz="1800" b="0" dirty="0" smtClean="0">
                <a:latin typeface="微软雅黑" panose="020B0503020204020204" charset="-122"/>
                <a:cs typeface="微软雅黑" panose="020B0503020204020204" charset="-122"/>
              </a:rPr>
              <a:t>隔。若仅制定一个，另一个默认值为</a:t>
            </a:r>
            <a:r>
              <a:rPr lang="en-US" altLang="zh-CN" sz="1800" b="0" dirty="0" smtClean="0">
                <a:latin typeface="微软雅黑" panose="020B0503020204020204" charset="-122"/>
                <a:cs typeface="微软雅黑" panose="020B0503020204020204" charset="-122"/>
              </a:rPr>
              <a:t>50%</a:t>
            </a:r>
            <a:r>
              <a:rPr sz="1800" b="0" dirty="0" smtClean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800" b="0" dirty="0" smtClean="0">
                <a:latin typeface="微软雅黑" panose="020B0503020204020204" charset="-122"/>
                <a:cs typeface="微软雅黑" panose="020B0503020204020204" charset="-122"/>
              </a:rPr>
              <a:t>关键字在水平方向的主要有</a:t>
            </a:r>
            <a:r>
              <a:rPr lang="en-US" altLang="zh-CN" sz="1800" b="0" dirty="0" smtClean="0">
                <a:latin typeface="微软雅黑" panose="020B0503020204020204" charset="-122"/>
                <a:cs typeface="微软雅黑" panose="020B0503020204020204" charset="-122"/>
              </a:rPr>
              <a:t>left</a:t>
            </a:r>
            <a:r>
              <a:rPr lang="zh-CN" altLang="en-US" sz="1800" b="0" dirty="0" smtClean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b="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center</a:t>
            </a:r>
            <a:r>
              <a:rPr lang="zh-CN" altLang="en-US" sz="1800" b="0" dirty="0" smtClean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b="0" dirty="0" smtClean="0">
                <a:latin typeface="微软雅黑" panose="020B0503020204020204" charset="-122"/>
                <a:cs typeface="微软雅黑" panose="020B0503020204020204" charset="-122"/>
              </a:rPr>
              <a:t>right</a:t>
            </a:r>
            <a:r>
              <a:rPr lang="zh-CN" altLang="en-US" sz="1800" b="0" dirty="0" smtClean="0">
                <a:latin typeface="微软雅黑" panose="020B0503020204020204" charset="-122"/>
                <a:cs typeface="微软雅黑" panose="020B0503020204020204" charset="-122"/>
              </a:rPr>
              <a:t>，关键字在垂直方向的主要有</a:t>
            </a:r>
            <a:r>
              <a:rPr lang="en-US" altLang="zh-CN" sz="1800" b="0" dirty="0" smtClean="0">
                <a:latin typeface="微软雅黑" panose="020B0503020204020204" charset="-122"/>
                <a:cs typeface="微软雅黑" panose="020B0503020204020204" charset="-122"/>
              </a:rPr>
              <a:t>top</a:t>
            </a:r>
            <a:r>
              <a:rPr lang="zh-CN" altLang="en-US" sz="1800" b="0" dirty="0" smtClean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b="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center</a:t>
            </a:r>
            <a:r>
              <a:rPr lang="zh-CN" altLang="en-US" sz="1800" b="0" dirty="0" smtClean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b="0" dirty="0" smtClean="0">
                <a:latin typeface="微软雅黑" panose="020B0503020204020204" charset="-122"/>
                <a:cs typeface="微软雅黑" panose="020B0503020204020204" charset="-122"/>
              </a:rPr>
              <a:t>bottom</a:t>
            </a:r>
            <a:r>
              <a:rPr lang="zh-CN" altLang="en-US" sz="1800" b="0" dirty="0" smtClean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800" b="0" dirty="0" smtClean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列表样式</a:t>
            </a:r>
            <a:endParaRPr lang="zh-CN" altLang="en-US" dirty="0" smtClean="0"/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buNone/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1.  list-style-type:disc|circle|square|decimal|lower-roman|upper-roman|lower-alpha|upper-alpha|none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533400" indent="-533400" eaLnBrk="1" hangingPunct="1">
              <a:buNone/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&lt;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ol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&gt;&lt;/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ol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&gt;&lt;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ul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&gt;&lt;/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ul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&gt;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列表均有效。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533400" indent="-533400" eaLnBrk="1" hangingPunct="1">
              <a:buNone/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2.  list-style-image : 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url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(*.gif)|none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533400" indent="-533400" eaLnBrk="1" hangingPunct="1">
              <a:buNone/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3.  list-style-position : inside | outside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1" cstate="print"/>
          <a:srcRect t="26079"/>
          <a:stretch>
            <a:fillRect/>
          </a:stretch>
        </p:blipFill>
        <p:spPr bwMode="auto">
          <a:xfrm>
            <a:off x="1932305" y="3298190"/>
            <a:ext cx="4878705" cy="304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盒模型</a:t>
            </a:r>
            <a:endParaRPr lang="zh-CN" altLang="en-US" dirty="0" smtClean="0"/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pPr eaLnBrk="1" hangingPunct="1"/>
            <a:r>
              <a:rPr lang="zh-CN" altLang="en-US" sz="1800" b="0" dirty="0" smtClean="0"/>
              <a:t>什么是</a:t>
            </a:r>
            <a:r>
              <a:rPr lang="en-US" altLang="zh-CN" sz="1800" b="0" dirty="0" smtClean="0"/>
              <a:t>CSS</a:t>
            </a:r>
            <a:r>
              <a:rPr lang="zh-CN" altLang="en-US" sz="1800" b="0" dirty="0" smtClean="0"/>
              <a:t>盒模型？</a:t>
            </a:r>
            <a:r>
              <a:rPr lang="zh-CN" altLang="en-US" sz="1800" b="0" dirty="0" smtClean="0">
                <a:solidFill>
                  <a:srgbClr val="7F787F"/>
                </a:solidFill>
              </a:rPr>
              <a:t> </a:t>
            </a:r>
            <a:br>
              <a:rPr lang="zh-CN" altLang="en-US" sz="1800" b="0" dirty="0" smtClean="0"/>
            </a:br>
            <a:r>
              <a:rPr lang="zh-CN" altLang="en-US" sz="1800" b="0" dirty="0" smtClean="0"/>
              <a:t>　　</a:t>
            </a:r>
            <a:r>
              <a:rPr lang="en-US" altLang="zh-CN" sz="1800" b="0" dirty="0" smtClean="0"/>
              <a:t>W3C</a:t>
            </a:r>
            <a:r>
              <a:rPr lang="zh-CN" altLang="en-US" sz="1800" b="0" dirty="0" smtClean="0"/>
              <a:t>组织就建议把所有网页上的对象都放在一个</a:t>
            </a:r>
            <a:r>
              <a:rPr lang="zh-CN" altLang="en-US" sz="1800" b="0" dirty="0" smtClean="0">
                <a:solidFill>
                  <a:srgbClr val="CC0000"/>
                </a:solidFill>
              </a:rPr>
              <a:t>盒</a:t>
            </a:r>
            <a:r>
              <a:rPr lang="en-US" altLang="zh-CN" sz="1800" b="0" dirty="0" smtClean="0">
                <a:solidFill>
                  <a:srgbClr val="CC0000"/>
                </a:solidFill>
              </a:rPr>
              <a:t>(box)</a:t>
            </a:r>
            <a:r>
              <a:rPr lang="zh-CN" altLang="en-US" sz="1800" b="0" dirty="0" smtClean="0"/>
              <a:t>中，设计师可以通过</a:t>
            </a:r>
            <a:r>
              <a:rPr lang="zh-CN" altLang="en-US" sz="1800" b="0" u="sng" dirty="0" smtClean="0"/>
              <a:t>创建定义来控制</a:t>
            </a:r>
            <a:r>
              <a:rPr lang="zh-CN" altLang="en-US" sz="1800" b="0" dirty="0" smtClean="0"/>
              <a:t>这个盒的属性，这些</a:t>
            </a:r>
            <a:r>
              <a:rPr lang="zh-CN" altLang="en-US" sz="1800" b="0" dirty="0" smtClean="0">
                <a:solidFill>
                  <a:srgbClr val="CC0000"/>
                </a:solidFill>
              </a:rPr>
              <a:t>对象</a:t>
            </a:r>
            <a:r>
              <a:rPr lang="zh-CN" altLang="en-US" sz="1800" b="0" dirty="0" smtClean="0"/>
              <a:t>包括段落、列表、标题、图片以及层。</a:t>
            </a:r>
            <a:endParaRPr lang="zh-CN" altLang="en-US" sz="1800" b="0" dirty="0" smtClean="0"/>
          </a:p>
          <a:p>
            <a:pPr eaLnBrk="1" hangingPunct="1"/>
            <a:r>
              <a:rPr lang="zh-CN" altLang="en-US" sz="1800" b="0" dirty="0" smtClean="0">
                <a:solidFill>
                  <a:srgbClr val="7F787F"/>
                </a:solidFill>
              </a:rPr>
              <a:t> </a:t>
            </a:r>
            <a:r>
              <a:rPr lang="zh-CN" altLang="en-US" sz="1800" b="0" dirty="0" smtClean="0"/>
              <a:t>盒模型主要定义四个区域</a:t>
            </a:r>
            <a:r>
              <a:rPr lang="en-US" altLang="zh-CN" sz="1800" b="0" dirty="0" smtClean="0"/>
              <a:t>MBPC</a:t>
            </a:r>
            <a:r>
              <a:rPr lang="zh-CN" altLang="en-US" sz="1800" b="0" dirty="0" smtClean="0"/>
              <a:t>：边界</a:t>
            </a:r>
            <a:r>
              <a:rPr lang="en-US" altLang="zh-CN" sz="1800" b="0" dirty="0" smtClean="0"/>
              <a:t>(</a:t>
            </a:r>
            <a:r>
              <a:rPr lang="en-US" altLang="zh-CN" sz="1800" b="0" dirty="0" smtClean="0">
                <a:solidFill>
                  <a:srgbClr val="FF0000"/>
                </a:solidFill>
              </a:rPr>
              <a:t>m</a:t>
            </a:r>
            <a:r>
              <a:rPr lang="en-US" altLang="zh-CN" sz="1800" b="0" dirty="0" smtClean="0"/>
              <a:t>argin) </a:t>
            </a:r>
            <a:r>
              <a:rPr lang="zh-CN" altLang="en-US" sz="1800" b="0" dirty="0" smtClean="0"/>
              <a:t>、边框</a:t>
            </a:r>
            <a:r>
              <a:rPr lang="en-US" altLang="zh-CN" sz="1800" b="0" dirty="0" smtClean="0"/>
              <a:t>(</a:t>
            </a:r>
            <a:r>
              <a:rPr lang="en-US" altLang="zh-CN" sz="1800" b="0" dirty="0" smtClean="0">
                <a:solidFill>
                  <a:srgbClr val="FF0000"/>
                </a:solidFill>
              </a:rPr>
              <a:t>b</a:t>
            </a:r>
            <a:r>
              <a:rPr lang="en-US" altLang="zh-CN" sz="1800" b="0" dirty="0" smtClean="0"/>
              <a:t>order) </a:t>
            </a:r>
            <a:r>
              <a:rPr lang="zh-CN" altLang="en-US" sz="1800" b="0" dirty="0" smtClean="0"/>
              <a:t>、填充</a:t>
            </a:r>
            <a:r>
              <a:rPr lang="en-US" altLang="zh-CN" sz="1800" b="0" dirty="0" smtClean="0"/>
              <a:t>(</a:t>
            </a:r>
            <a:r>
              <a:rPr lang="en-US" altLang="zh-CN" sz="1800" b="0" dirty="0" smtClean="0">
                <a:solidFill>
                  <a:srgbClr val="FF0000"/>
                </a:solidFill>
              </a:rPr>
              <a:t>p</a:t>
            </a:r>
            <a:r>
              <a:rPr lang="en-US" altLang="zh-CN" sz="1800" b="0" dirty="0" smtClean="0"/>
              <a:t>adding)</a:t>
            </a:r>
            <a:r>
              <a:rPr lang="zh-CN" altLang="en-US" sz="1800" b="0" dirty="0" smtClean="0"/>
              <a:t>和内容</a:t>
            </a:r>
            <a:r>
              <a:rPr lang="en-US" altLang="zh-CN" sz="1800" b="0" dirty="0" smtClean="0"/>
              <a:t>(</a:t>
            </a:r>
            <a:r>
              <a:rPr lang="en-US" altLang="zh-CN" sz="1800" b="0" dirty="0" smtClean="0">
                <a:solidFill>
                  <a:srgbClr val="FF0000"/>
                </a:solidFill>
              </a:rPr>
              <a:t>c</a:t>
            </a:r>
            <a:r>
              <a:rPr lang="en-US" altLang="zh-CN" sz="1800" b="0" dirty="0" smtClean="0"/>
              <a:t>ontent)</a:t>
            </a:r>
            <a:r>
              <a:rPr lang="zh-CN" altLang="en-US" sz="1800" b="0" dirty="0" smtClean="0"/>
              <a:t> 。</a:t>
            </a:r>
            <a:r>
              <a:rPr lang="zh-CN" altLang="en-US" sz="1800" b="0" dirty="0" smtClean="0">
                <a:solidFill>
                  <a:srgbClr val="7F787F"/>
                </a:solidFill>
              </a:rPr>
              <a:t> </a:t>
            </a:r>
            <a:endParaRPr lang="zh-CN" altLang="en-US" sz="1800" b="0" dirty="0" smtClean="0">
              <a:solidFill>
                <a:srgbClr val="7F787F"/>
              </a:solidFill>
            </a:endParaRPr>
          </a:p>
          <a:p>
            <a:pPr lvl="1" eaLnBrk="1" hangingPunct="1"/>
            <a:r>
              <a:rPr lang="zh-CN" altLang="en-US" sz="1800" b="0" dirty="0" smtClean="0"/>
              <a:t>content：盒模型里的内容，即元素的内容。</a:t>
            </a:r>
            <a:endParaRPr lang="zh-CN" altLang="en-US" sz="1800" b="0" dirty="0" smtClean="0"/>
          </a:p>
          <a:p>
            <a:pPr lvl="1" eaLnBrk="1" hangingPunct="1"/>
            <a:r>
              <a:rPr lang="zh-CN" altLang="en-US" sz="1800" b="0" dirty="0" smtClean="0"/>
              <a:t>padding：内边距，也称填充，指内容与边框的间距。</a:t>
            </a:r>
            <a:endParaRPr lang="zh-CN" altLang="en-US" sz="1800" b="0" dirty="0" smtClean="0"/>
          </a:p>
          <a:p>
            <a:pPr lvl="1" eaLnBrk="1" hangingPunct="1"/>
            <a:r>
              <a:rPr lang="zh-CN" altLang="en-US" sz="1800" b="0" dirty="0" smtClean="0"/>
              <a:t>border：边框，指盒子本身。</a:t>
            </a:r>
            <a:endParaRPr lang="zh-CN" altLang="en-US" sz="1800" b="0" dirty="0" smtClean="0"/>
          </a:p>
          <a:p>
            <a:pPr lvl="1" eaLnBrk="1" hangingPunct="1"/>
            <a:r>
              <a:rPr lang="zh-CN" altLang="en-US" sz="1800" b="0" dirty="0" smtClean="0"/>
              <a:t>margin：外边距，指与其他盒模型的距离。外边距默认是透明的，因此不会遮挡其后面的任何元素。</a:t>
            </a:r>
            <a:endParaRPr lang="zh-CN" altLang="en-US" sz="1800" b="0" dirty="0" smtClean="0"/>
          </a:p>
          <a:p>
            <a:pPr eaLnBrk="1" hangingPunct="1"/>
            <a:r>
              <a:rPr lang="en-US" altLang="zh-CN" sz="1800" b="0" dirty="0" smtClean="0">
                <a:solidFill>
                  <a:srgbClr val="7F787F"/>
                </a:solidFill>
              </a:rPr>
              <a:t> </a:t>
            </a:r>
            <a:r>
              <a:rPr lang="en-US" altLang="zh-CN" sz="1800" b="0" dirty="0" smtClean="0"/>
              <a:t>margin</a:t>
            </a:r>
            <a:r>
              <a:rPr lang="zh-CN" altLang="en-US" sz="1800" b="0" dirty="0" smtClean="0"/>
              <a:t>，</a:t>
            </a:r>
            <a:r>
              <a:rPr lang="en-US" altLang="zh-CN" sz="1800" b="0" dirty="0" smtClean="0"/>
              <a:t>background-color</a:t>
            </a:r>
            <a:r>
              <a:rPr lang="zh-CN" altLang="en-US" sz="1800" b="0" dirty="0" smtClean="0"/>
              <a:t>，</a:t>
            </a:r>
            <a:r>
              <a:rPr lang="en-US" altLang="zh-CN" sz="1800" b="0" dirty="0" smtClean="0"/>
              <a:t>background-image</a:t>
            </a:r>
            <a:r>
              <a:rPr lang="zh-CN" altLang="en-US" sz="1800" b="0" dirty="0" smtClean="0"/>
              <a:t>，</a:t>
            </a:r>
            <a:r>
              <a:rPr lang="en-US" altLang="zh-CN" sz="1800" b="0" dirty="0" smtClean="0"/>
              <a:t>padding</a:t>
            </a:r>
            <a:r>
              <a:rPr lang="zh-CN" altLang="en-US" sz="1800" b="0" dirty="0" smtClean="0"/>
              <a:t>，</a:t>
            </a:r>
            <a:r>
              <a:rPr lang="en-US" altLang="zh-CN" sz="1800" b="0" dirty="0" smtClean="0"/>
              <a:t>content</a:t>
            </a:r>
            <a:r>
              <a:rPr lang="zh-CN" altLang="en-US" sz="1800" b="0" dirty="0" smtClean="0"/>
              <a:t>，</a:t>
            </a:r>
            <a:r>
              <a:rPr lang="en-US" altLang="zh-CN" sz="1800" b="0" dirty="0" smtClean="0"/>
              <a:t>border</a:t>
            </a:r>
            <a:r>
              <a:rPr lang="zh-CN" altLang="en-US" sz="1800" b="0" dirty="0" smtClean="0"/>
              <a:t>之间的层次、关系和相互影响。</a:t>
            </a:r>
            <a:endParaRPr lang="zh-CN" altLang="en-US" sz="1800" b="0" dirty="0" smtClean="0"/>
          </a:p>
          <a:p>
            <a:pPr eaLnBrk="1" hangingPunct="1"/>
            <a:r>
              <a:rPr lang="zh-CN" altLang="en-US" sz="1800" b="0" dirty="0" smtClean="0"/>
              <a:t>边界</a:t>
            </a:r>
            <a:r>
              <a:rPr lang="en-US" altLang="zh-CN" sz="1800" b="0" dirty="0" smtClean="0"/>
              <a:t>/</a:t>
            </a:r>
            <a:r>
              <a:rPr lang="zh-CN" altLang="en-US" sz="1800" b="0" dirty="0" smtClean="0"/>
              <a:t>外边距</a:t>
            </a:r>
            <a:r>
              <a:rPr lang="en-US" altLang="zh-CN" sz="1800" b="0" dirty="0" smtClean="0"/>
              <a:t> </a:t>
            </a:r>
            <a:r>
              <a:rPr sz="1800" b="0" dirty="0" smtClean="0"/>
              <a:t>可以是负值（并不罕见）；</a:t>
            </a:r>
            <a:endParaRPr sz="1800" b="0" dirty="0" smtClean="0"/>
          </a:p>
          <a:p>
            <a:pPr eaLnBrk="1" hangingPunct="1"/>
            <a:r>
              <a:rPr sz="1800" b="0" dirty="0" smtClean="0"/>
              <a:t>填充</a:t>
            </a:r>
            <a:r>
              <a:rPr lang="en-US" altLang="zh-CN" sz="1800" b="0" dirty="0" smtClean="0"/>
              <a:t>/</a:t>
            </a:r>
            <a:r>
              <a:rPr sz="1800" b="0" dirty="0" smtClean="0"/>
              <a:t>内边距</a:t>
            </a:r>
            <a:r>
              <a:rPr lang="en-US" altLang="zh-CN" sz="1800" b="0" dirty="0" smtClean="0"/>
              <a:t> </a:t>
            </a:r>
            <a:r>
              <a:rPr sz="1800" b="0" dirty="0" smtClean="0"/>
              <a:t>不允许是负值</a:t>
            </a:r>
            <a:endParaRPr sz="1800" b="0" dirty="0" smtClean="0"/>
          </a:p>
          <a:p>
            <a:pPr eaLnBrk="1" hangingPunct="1"/>
            <a:r>
              <a:rPr sz="1800" b="0" dirty="0" smtClean="0"/>
              <a:t>没有边框样式，就没有边框</a:t>
            </a:r>
            <a:endParaRPr sz="1800" b="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盒模型结构</a:t>
            </a:r>
            <a:endParaRPr lang="zh-CN" altLang="en-US" dirty="0" smtClean="0"/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49195" y="885190"/>
            <a:ext cx="4793615" cy="288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328930" y="3772535"/>
            <a:ext cx="819467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00000"/>
              </a:lnSpc>
              <a:spcBef>
                <a:spcPts val="1200"/>
              </a:spcBef>
            </a:pPr>
            <a:r>
              <a:rPr lang="zh-CN" altLang="zh-CN" sz="1600" dirty="0">
                <a:sym typeface="+mn-ea"/>
              </a:rPr>
              <a:t>在</a:t>
            </a:r>
            <a:r>
              <a:rPr lang="en-US" altLang="zh-CN" sz="1600" dirty="0">
                <a:sym typeface="+mn-ea"/>
              </a:rPr>
              <a:t>CSS</a:t>
            </a:r>
            <a:r>
              <a:rPr lang="zh-CN" altLang="zh-CN" sz="1600" dirty="0">
                <a:sym typeface="+mn-ea"/>
              </a:rPr>
              <a:t>中，</a:t>
            </a:r>
            <a:r>
              <a:rPr lang="en-US" altLang="zh-CN" sz="1600" dirty="0">
                <a:sym typeface="+mn-ea"/>
              </a:rPr>
              <a:t>width</a:t>
            </a:r>
            <a:r>
              <a:rPr lang="zh-CN" altLang="zh-CN" sz="1600" dirty="0">
                <a:sym typeface="+mn-ea"/>
              </a:rPr>
              <a:t>和</a:t>
            </a:r>
            <a:r>
              <a:rPr lang="en-US" altLang="zh-CN" sz="1600" dirty="0">
                <a:sym typeface="+mn-ea"/>
              </a:rPr>
              <a:t>height</a:t>
            </a:r>
            <a:r>
              <a:rPr lang="zh-CN" altLang="zh-CN" sz="1600" dirty="0">
                <a:sym typeface="+mn-ea"/>
              </a:rPr>
              <a:t>属性指的是盒模型内容区域的宽度和高度。增加内边距、边框和外边距不会影响内容区域的尺寸，但是会增加盒的尺寸。盒模型的宽度和高度要在</a:t>
            </a:r>
            <a:r>
              <a:rPr lang="en-US" altLang="zh-CN" sz="1600" dirty="0">
                <a:sym typeface="+mn-ea"/>
              </a:rPr>
              <a:t>width</a:t>
            </a:r>
            <a:r>
              <a:rPr lang="zh-CN" altLang="zh-CN" sz="1600" dirty="0">
                <a:sym typeface="+mn-ea"/>
              </a:rPr>
              <a:t>和</a:t>
            </a:r>
            <a:r>
              <a:rPr lang="en-US" altLang="zh-CN" sz="1600" dirty="0">
                <a:sym typeface="+mn-ea"/>
              </a:rPr>
              <a:t>height</a:t>
            </a:r>
            <a:r>
              <a:rPr lang="zh-CN" altLang="zh-CN" sz="1600" dirty="0">
                <a:sym typeface="+mn-ea"/>
              </a:rPr>
              <a:t>属性值基础上加上内边距、边框和外边距的距离。</a:t>
            </a:r>
            <a:endParaRPr lang="zh-CN" altLang="zh-CN" sz="1600" dirty="0"/>
          </a:p>
          <a:p>
            <a:pPr lvl="0" indent="0" fontAlgn="auto">
              <a:lnSpc>
                <a:spcPct val="100000"/>
              </a:lnSpc>
              <a:spcBef>
                <a:spcPts val="1200"/>
              </a:spcBef>
            </a:pPr>
            <a:r>
              <a:rPr lang="zh-CN" altLang="zh-CN" sz="1600" dirty="0">
                <a:sym typeface="+mn-ea"/>
              </a:rPr>
              <a:t>在</a:t>
            </a:r>
            <a:r>
              <a:rPr lang="en-US" altLang="zh-CN" sz="1600" dirty="0">
                <a:sym typeface="+mn-ea"/>
              </a:rPr>
              <a:t>CSS3</a:t>
            </a:r>
            <a:r>
              <a:rPr lang="zh-CN" altLang="zh-CN" sz="1600" dirty="0">
                <a:sym typeface="+mn-ea"/>
              </a:rPr>
              <a:t>中增加了一个用户界面属性</a:t>
            </a:r>
            <a:r>
              <a:rPr lang="en-US" altLang="zh-CN" sz="1600" dirty="0">
                <a:sym typeface="+mn-ea"/>
              </a:rPr>
              <a:t>box-sizing</a:t>
            </a:r>
            <a:r>
              <a:rPr lang="zh-CN" altLang="zh-CN" sz="1600" dirty="0">
                <a:sym typeface="+mn-ea"/>
              </a:rPr>
              <a:t>，用于设置或检索盒模型大小的组成模式，值为</a:t>
            </a:r>
            <a:r>
              <a:rPr lang="en-US" altLang="zh-CN" sz="1600" dirty="0">
                <a:sym typeface="+mn-ea"/>
              </a:rPr>
              <a:t>content-box</a:t>
            </a:r>
            <a:r>
              <a:rPr lang="zh-CN" altLang="zh-CN" sz="1600" dirty="0">
                <a:sym typeface="+mn-ea"/>
              </a:rPr>
              <a:t>（默认）和</a:t>
            </a:r>
            <a:r>
              <a:rPr lang="en-US" altLang="zh-CN" sz="1600" dirty="0">
                <a:sym typeface="+mn-ea"/>
              </a:rPr>
              <a:t>border-box</a:t>
            </a:r>
            <a:r>
              <a:rPr lang="zh-CN" altLang="zh-CN" sz="1600" dirty="0">
                <a:sym typeface="+mn-ea"/>
              </a:rPr>
              <a:t>。设置为</a:t>
            </a:r>
            <a:r>
              <a:rPr lang="en-US" altLang="zh-CN" sz="1600" dirty="0">
                <a:sym typeface="+mn-ea"/>
              </a:rPr>
              <a:t>content-box</a:t>
            </a:r>
            <a:r>
              <a:rPr lang="zh-CN" altLang="zh-CN" sz="1600" dirty="0">
                <a:sym typeface="+mn-ea"/>
              </a:rPr>
              <a:t>表示</a:t>
            </a:r>
            <a:r>
              <a:rPr lang="en-US" altLang="zh-CN" sz="1600" dirty="0">
                <a:sym typeface="+mn-ea"/>
              </a:rPr>
              <a:t>padding</a:t>
            </a:r>
            <a:r>
              <a:rPr lang="zh-CN" altLang="zh-CN" sz="1600" dirty="0">
                <a:sym typeface="+mn-ea"/>
              </a:rPr>
              <a:t>和</a:t>
            </a:r>
            <a:r>
              <a:rPr lang="en-US" altLang="zh-CN" sz="1600" dirty="0">
                <a:sym typeface="+mn-ea"/>
              </a:rPr>
              <a:t>border</a:t>
            </a:r>
            <a:r>
              <a:rPr lang="zh-CN" altLang="zh-CN" sz="1600" dirty="0">
                <a:sym typeface="+mn-ea"/>
              </a:rPr>
              <a:t>不被包含在定义的</a:t>
            </a:r>
            <a:r>
              <a:rPr lang="en-US" altLang="zh-CN" sz="1600" dirty="0">
                <a:sym typeface="+mn-ea"/>
              </a:rPr>
              <a:t>width</a:t>
            </a:r>
            <a:r>
              <a:rPr lang="zh-CN" altLang="zh-CN" sz="1600" dirty="0">
                <a:sym typeface="+mn-ea"/>
              </a:rPr>
              <a:t>和</a:t>
            </a:r>
            <a:r>
              <a:rPr lang="en-US" altLang="zh-CN" sz="1600" dirty="0">
                <a:sym typeface="+mn-ea"/>
              </a:rPr>
              <a:t>height</a:t>
            </a:r>
            <a:r>
              <a:rPr lang="zh-CN" altLang="zh-CN" sz="1600" dirty="0">
                <a:sym typeface="+mn-ea"/>
              </a:rPr>
              <a:t>之内。设置为</a:t>
            </a:r>
            <a:r>
              <a:rPr lang="en-US" altLang="zh-CN" sz="1600" dirty="0">
                <a:sym typeface="+mn-ea"/>
              </a:rPr>
              <a:t>border-box</a:t>
            </a:r>
            <a:r>
              <a:rPr lang="zh-CN" altLang="zh-CN" sz="1600" dirty="0">
                <a:sym typeface="+mn-ea"/>
              </a:rPr>
              <a:t>表示</a:t>
            </a:r>
            <a:r>
              <a:rPr lang="en-US" altLang="zh-CN" sz="1600" dirty="0">
                <a:sym typeface="+mn-ea"/>
              </a:rPr>
              <a:t>padding</a:t>
            </a:r>
            <a:r>
              <a:rPr lang="zh-CN" altLang="zh-CN" sz="1600" dirty="0">
                <a:sym typeface="+mn-ea"/>
              </a:rPr>
              <a:t>和</a:t>
            </a:r>
            <a:r>
              <a:rPr lang="en-US" altLang="zh-CN" sz="1600" dirty="0">
                <a:sym typeface="+mn-ea"/>
              </a:rPr>
              <a:t>border</a:t>
            </a:r>
            <a:r>
              <a:rPr lang="zh-CN" altLang="zh-CN" sz="1600" dirty="0">
                <a:sym typeface="+mn-ea"/>
              </a:rPr>
              <a:t>被包含在定义的</a:t>
            </a:r>
            <a:r>
              <a:rPr lang="en-US" altLang="zh-CN" sz="1600" dirty="0">
                <a:sym typeface="+mn-ea"/>
              </a:rPr>
              <a:t>width</a:t>
            </a:r>
            <a:r>
              <a:rPr lang="zh-CN" altLang="zh-CN" sz="1600" dirty="0">
                <a:sym typeface="+mn-ea"/>
              </a:rPr>
              <a:t>和</a:t>
            </a:r>
            <a:r>
              <a:rPr lang="en-US" altLang="zh-CN" sz="1600" dirty="0">
                <a:sym typeface="+mn-ea"/>
              </a:rPr>
              <a:t>height</a:t>
            </a:r>
            <a:r>
              <a:rPr lang="zh-CN" altLang="zh-CN" sz="1600" dirty="0">
                <a:sym typeface="+mn-ea"/>
              </a:rPr>
              <a:t>之内，盒子的实际宽度和高度就等于设置的</a:t>
            </a:r>
            <a:r>
              <a:rPr lang="en-US" altLang="zh-CN" sz="1600" dirty="0">
                <a:sym typeface="+mn-ea"/>
              </a:rPr>
              <a:t>width</a:t>
            </a:r>
            <a:r>
              <a:rPr lang="zh-CN" altLang="zh-CN" sz="1600" dirty="0">
                <a:sym typeface="+mn-ea"/>
              </a:rPr>
              <a:t>和</a:t>
            </a:r>
            <a:r>
              <a:rPr lang="en-US" altLang="zh-CN" sz="1600" dirty="0">
                <a:sym typeface="+mn-ea"/>
              </a:rPr>
              <a:t>height</a:t>
            </a:r>
            <a:r>
              <a:rPr lang="zh-CN" altLang="zh-CN" sz="1600" dirty="0">
                <a:sym typeface="+mn-ea"/>
              </a:rPr>
              <a:t>值，即使设置了</a:t>
            </a:r>
            <a:r>
              <a:rPr lang="en-US" altLang="zh-CN" sz="1600" dirty="0">
                <a:sym typeface="+mn-ea"/>
              </a:rPr>
              <a:t>border</a:t>
            </a:r>
            <a:r>
              <a:rPr lang="zh-CN" altLang="zh-CN" sz="1600" dirty="0">
                <a:sym typeface="+mn-ea"/>
              </a:rPr>
              <a:t>和</a:t>
            </a:r>
            <a:r>
              <a:rPr lang="en-US" altLang="zh-CN" sz="1600" dirty="0">
                <a:sym typeface="+mn-ea"/>
              </a:rPr>
              <a:t>padding</a:t>
            </a:r>
            <a:r>
              <a:rPr lang="zh-CN" altLang="zh-CN" sz="1600" dirty="0">
                <a:sym typeface="+mn-ea"/>
              </a:rPr>
              <a:t>也不会改变盒子的大小。</a:t>
            </a:r>
            <a:endParaRPr lang="zh-CN" altLang="en-US" sz="1600" dirty="0"/>
          </a:p>
          <a:p>
            <a:pPr lvl="0" indent="0" fontAlgn="auto">
              <a:lnSpc>
                <a:spcPct val="100000"/>
              </a:lnSpc>
              <a:spcBef>
                <a:spcPts val="1200"/>
              </a:spcBef>
            </a:pPr>
            <a:endParaRPr lang="zh-CN" altLang="en-US" sz="1600" dirty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algn="l" eaLnBrk="1" hangingPunct="1">
              <a:buClrTx/>
              <a:buSzTx/>
              <a:buFontTx/>
            </a:pPr>
            <a:r>
              <a:rPr lang="en-US" altLang="zh-CN" dirty="0" smtClean="0">
                <a:cs typeface="+mj-cs"/>
              </a:rPr>
              <a:t>CSS盒模型概述</a:t>
            </a:r>
            <a:endParaRPr lang="en-US" altLang="zh-CN" dirty="0" smtClean="0">
              <a:cs typeface="+mj-cs"/>
            </a:endParaRPr>
          </a:p>
        </p:txBody>
      </p:sp>
      <p:sp>
        <p:nvSpPr>
          <p:cNvPr id="99331" name="内容占位符 2"/>
          <p:cNvSpPr>
            <a:spLocks noGrp="1"/>
          </p:cNvSpPr>
          <p:nvPr>
            <p:ph idx="1"/>
          </p:nvPr>
        </p:nvSpPr>
        <p:spPr>
          <a:xfrm>
            <a:off x="468313" y="1049338"/>
            <a:ext cx="8207375" cy="51990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下面盒模型内容的宽度和高度分别为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300px</a:t>
            </a:r>
            <a:r>
              <a: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200px</a:t>
            </a:r>
            <a:r>
              <a: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。</a:t>
            </a:r>
            <a:endParaRPr kumimoji="0" lang="zh-CN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#box{</a:t>
            </a: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  width:300px;</a:t>
            </a: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  height:200px;</a:t>
            </a: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  padding:10px;</a:t>
            </a: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  border:1px solid #000;</a:t>
            </a: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  margin:15px;</a:t>
            </a: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}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盒宽度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= 15 + 1 + 10 + 300 + 10 + 1 + 15 = 352px</a:t>
            </a:r>
            <a:endParaRPr kumimoji="0" lang="zh-CN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盒高度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= 15 + 1 + 10 + 200 + 10 + 1 + 15 = 252px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9332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6063" y="1773238"/>
            <a:ext cx="2963862" cy="2951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盒模型</a:t>
            </a:r>
            <a:r>
              <a:rPr lang="en-US" altLang="zh-CN" dirty="0" smtClean="0"/>
              <a:t>3D</a:t>
            </a:r>
            <a:r>
              <a:rPr lang="zh-CN" altLang="en-US" dirty="0" smtClean="0"/>
              <a:t>示意图</a:t>
            </a:r>
            <a:endParaRPr lang="zh-CN" altLang="en-US" dirty="0"/>
          </a:p>
        </p:txBody>
      </p:sp>
      <p:pic>
        <p:nvPicPr>
          <p:cNvPr id="4" name="Picture 3" descr="css_box_3D"/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8450" y="1144270"/>
            <a:ext cx="6325235" cy="506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边界属性设置</a:t>
            </a:r>
            <a:endParaRPr lang="zh-CN" altLang="en-US" dirty="0" smtClean="0"/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 smtClean="0"/>
              <a:t>边界属性是</a:t>
            </a:r>
            <a:r>
              <a:rPr lang="en-US" altLang="zh-CN" sz="1800" dirty="0" smtClean="0"/>
              <a:t>margin</a:t>
            </a:r>
            <a:r>
              <a:rPr lang="zh-CN" altLang="en-US" sz="1800" dirty="0" smtClean="0"/>
              <a:t>，也称为外边距，表示盒子边框与页面边界或其他盒子之间的距离，属性值为长度值、百分数或</a:t>
            </a:r>
            <a:r>
              <a:rPr lang="en-US" altLang="zh-CN" sz="1800" dirty="0" smtClean="0"/>
              <a:t>auto</a:t>
            </a:r>
            <a:r>
              <a:rPr lang="zh-CN" altLang="en-US" sz="1800" dirty="0" smtClean="0"/>
              <a:t>，属性效果是围绕元素边框的“空白” 。</a:t>
            </a:r>
            <a:endParaRPr lang="zh-CN" altLang="en-US" sz="1800" dirty="0" smtClean="0"/>
          </a:p>
          <a:p>
            <a:r>
              <a:rPr lang="zh-CN" altLang="en-US" sz="1800" dirty="0" smtClean="0"/>
              <a:t>外边距还可以通过单边属性进行设置，不会影响其他外边距，且这些单边属性可以设置一个或多个，具有</a:t>
            </a:r>
            <a:r>
              <a:rPr lang="en-US" altLang="zh-CN" sz="1800" dirty="0" smtClean="0"/>
              <a:t>4</a:t>
            </a:r>
            <a:r>
              <a:rPr lang="zh-CN" altLang="en-US" sz="1800" dirty="0" smtClean="0"/>
              <a:t>个单边外边距属性：</a:t>
            </a:r>
            <a:endParaRPr lang="zh-CN" altLang="en-US" sz="1800" dirty="0" smtClean="0"/>
          </a:p>
          <a:p>
            <a:pPr lvl="1"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margin-top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20px; margin-right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：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20px;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margin-bottom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：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20px; margin-left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：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20px;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margin:10px; /* 4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个边均为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10px */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margin:10px 20px ;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/* </a:t>
            </a:r>
            <a:r>
              <a:rPr lang="zh-CN" altLang="en-US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上下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zh-CN" altLang="en-US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左右*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margin:10px 20px 30px;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/* </a:t>
            </a:r>
            <a:r>
              <a:rPr lang="zh-CN" altLang="en-US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上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zh-CN" altLang="en-US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右左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zh-CN" altLang="en-US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下*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margin:10px 20px 30px 40px;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/* </a:t>
            </a:r>
            <a:r>
              <a:rPr lang="zh-CN" altLang="en-US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上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zh-CN" altLang="en-US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右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zh-CN" altLang="en-US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下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zh-CN" altLang="en-US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左*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endParaRPr lang="en-US" altLang="zh-CN" sz="1800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边界合并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820" b="7944"/>
          <a:stretch>
            <a:fillRect/>
          </a:stretch>
        </p:blipFill>
        <p:spPr>
          <a:xfrm>
            <a:off x="502285" y="1275715"/>
            <a:ext cx="4509135" cy="258127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3"/>
          <a:srcRect t="4385" b="3540"/>
          <a:stretch>
            <a:fillRect/>
          </a:stretch>
        </p:blipFill>
        <p:spPr>
          <a:xfrm>
            <a:off x="597535" y="4305935"/>
            <a:ext cx="4318635" cy="1800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t="7823" b="9904"/>
          <a:stretch>
            <a:fillRect/>
          </a:stretch>
        </p:blipFill>
        <p:spPr>
          <a:xfrm>
            <a:off x="4916170" y="2496820"/>
            <a:ext cx="4062095" cy="1086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130" y="4137660"/>
            <a:ext cx="3719830" cy="12230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浮动与边界坍塌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285" y="927735"/>
            <a:ext cx="3799205" cy="1871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2838450"/>
            <a:ext cx="3799840" cy="1788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" y="4779010"/>
            <a:ext cx="3799205" cy="1812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90" y="51435"/>
            <a:ext cx="3643630" cy="1941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970" y="2078355"/>
            <a:ext cx="3644265" cy="1930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590" y="4128135"/>
            <a:ext cx="3651250" cy="1951355"/>
          </a:xfrm>
          <a:prstGeom prst="rect">
            <a:avLst/>
          </a:prstGeom>
        </p:spPr>
      </p:pic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5288915" y="6079490"/>
            <a:ext cx="3352800" cy="593090"/>
          </a:xfrm>
        </p:spPr>
        <p:txBody>
          <a:bodyPr/>
          <a:p>
            <a:pPr marL="0" indent="0">
              <a:buNone/>
            </a:pPr>
            <a:r>
              <a:rPr lang="en-US" altLang="zh-CN" sz="1600"/>
              <a:t>.clearfix{overflow:auto;}</a:t>
            </a:r>
            <a:endParaRPr lang="en-US" altLang="zh-CN" sz="1600"/>
          </a:p>
        </p:txBody>
      </p:sp>
    </p:spTree>
    <p:custDataLst>
      <p:tags r:id="rId7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边界属性设置案例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2285" y="1003300"/>
            <a:ext cx="8298180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</a:rPr>
              <a:t>  &lt;head&gt;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</a:rPr>
              <a:t>	&lt;style type="text/</a:t>
            </a:r>
            <a:r>
              <a:rPr lang="en-US" altLang="zh-CN" sz="1600" b="0" dirty="0" err="1" smtClean="0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</a:rPr>
              <a:t>"&gt;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</a:rPr>
              <a:t>      #p1{background:#99ffcc;margin-top:20px;margin-left:20px;}	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</a:rPr>
              <a:t>      #p2{background:#99ffff;margin:20px 30px 20px;}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</a:rPr>
              <a:t>    &lt;/style&gt;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 smtClean="0">
                <a:latin typeface="微软雅黑" panose="020B0503020204020204" charset="-122"/>
                <a:ea typeface="微软雅黑" panose="020B0503020204020204" charset="-122"/>
              </a:rPr>
              <a:t>  &lt;/head&gt;</a:t>
            </a:r>
            <a:endParaRPr lang="en-US" altLang="zh-CN" sz="16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ym typeface="+mn-ea"/>
              </a:rPr>
              <a:t>  &lt;body&gt;</a:t>
            </a:r>
            <a:endParaRPr lang="en-US" altLang="zh-CN" sz="1600" dirty="0" smtClean="0"/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ym typeface="+mn-ea"/>
              </a:rPr>
              <a:t>	&lt;h4&gt;</a:t>
            </a:r>
            <a:r>
              <a:rPr lang="zh-CN" altLang="en-US" sz="1600" dirty="0" smtClean="0">
                <a:sym typeface="+mn-ea"/>
              </a:rPr>
              <a:t>设置边界属性</a:t>
            </a:r>
            <a:r>
              <a:rPr lang="en-US" altLang="zh-CN" sz="1600" dirty="0" smtClean="0">
                <a:sym typeface="+mn-ea"/>
              </a:rPr>
              <a:t>&lt;/h4&gt;</a:t>
            </a:r>
            <a:endParaRPr lang="en-US" altLang="zh-CN" sz="1600" dirty="0" smtClean="0"/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ym typeface="+mn-ea"/>
              </a:rPr>
              <a:t>	&lt;p id="p1"&gt;</a:t>
            </a:r>
            <a:r>
              <a:rPr lang="zh-CN" altLang="en-US" sz="1600" dirty="0" smtClean="0">
                <a:sym typeface="+mn-ea"/>
              </a:rPr>
              <a:t>使用</a:t>
            </a:r>
            <a:r>
              <a:rPr lang="en-US" altLang="zh-CN" sz="1600" dirty="0" smtClean="0">
                <a:sym typeface="+mn-ea"/>
              </a:rPr>
              <a:t>CSS+DIV</a:t>
            </a:r>
            <a:r>
              <a:rPr lang="zh-CN" altLang="en-US" sz="1600" dirty="0" smtClean="0">
                <a:sym typeface="+mn-ea"/>
              </a:rPr>
              <a:t>进行页面布局是一种全新的体验，完全有别于传统的表格排版习惯。</a:t>
            </a:r>
            <a:r>
              <a:rPr lang="en-US" altLang="zh-CN" sz="1600" dirty="0" smtClean="0">
                <a:sym typeface="+mn-ea"/>
              </a:rPr>
              <a:t>&lt;/p&gt;</a:t>
            </a:r>
            <a:endParaRPr lang="en-US" altLang="zh-CN" sz="1600" dirty="0" smtClean="0"/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ym typeface="+mn-ea"/>
              </a:rPr>
              <a:t>	&lt;p id="p2"&gt;</a:t>
            </a:r>
            <a:r>
              <a:rPr lang="zh-CN" altLang="en-US" sz="1600" dirty="0" smtClean="0">
                <a:sym typeface="+mn-ea"/>
              </a:rPr>
              <a:t>使用</a:t>
            </a:r>
            <a:r>
              <a:rPr lang="en-US" altLang="zh-CN" sz="1600" dirty="0" smtClean="0">
                <a:sym typeface="+mn-ea"/>
              </a:rPr>
              <a:t>CSS+DIV</a:t>
            </a:r>
            <a:r>
              <a:rPr lang="zh-CN" altLang="en-US" sz="1600" dirty="0" smtClean="0">
                <a:sym typeface="+mn-ea"/>
              </a:rPr>
              <a:t>进行页面布局是一种全新的体验，完全有别于传统的表格排版习惯。</a:t>
            </a:r>
            <a:r>
              <a:rPr lang="en-US" altLang="zh-CN" sz="1600" dirty="0" smtClean="0">
                <a:sym typeface="+mn-ea"/>
              </a:rPr>
              <a:t>&lt;/p&gt;</a:t>
            </a:r>
            <a:endParaRPr lang="en-US" altLang="zh-CN" sz="1600" dirty="0" smtClean="0"/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ym typeface="+mn-ea"/>
              </a:rPr>
              <a:t>  &lt;/body&gt;</a:t>
            </a:r>
            <a:endParaRPr lang="en-US" altLang="zh-CN" sz="1600" dirty="0" smtClean="0"/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ym typeface="+mn-ea"/>
              </a:rPr>
              <a:t>&lt;/html&gt;</a:t>
            </a:r>
            <a:endParaRPr lang="zh-CN" altLang="en-US" sz="1600" dirty="0"/>
          </a:p>
          <a:p>
            <a:pPr defTabSz="18288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1" cstate="print"/>
          <a:srcRect t="28276"/>
          <a:stretch>
            <a:fillRect/>
          </a:stretch>
        </p:blipFill>
        <p:spPr bwMode="auto">
          <a:xfrm>
            <a:off x="2239645" y="4269740"/>
            <a:ext cx="566864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64210" y="1332865"/>
            <a:ext cx="7831455" cy="4229735"/>
          </a:xfrm>
        </p:spPr>
        <p:txBody>
          <a:bodyPr tIns="71755" anchor="t" anchorCtr="0"/>
          <a:lstStyle/>
          <a:p>
            <a:pPr algn="l"/>
            <a:r>
              <a:rPr lang="en-US" altLang="zh-CN" b="0" dirty="0" smtClean="0">
                <a:latin typeface="微软雅黑" panose="020B0503020204020204" charset="-122"/>
                <a:cs typeface="微软雅黑" panose="020B0503020204020204" charset="-122"/>
              </a:rPr>
              <a:t>    CSS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控制页面是通过</a:t>
            </a:r>
            <a:r>
              <a:rPr lang="en-US" altLang="zh-CN" b="0" dirty="0">
                <a:latin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规则实现的，</a:t>
            </a:r>
            <a:r>
              <a:rPr lang="en-US" altLang="zh-CN" b="0" dirty="0">
                <a:latin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规则由</a:t>
            </a:r>
            <a:r>
              <a:rPr lang="zh-CN" altLang="zh-CN" b="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选择器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zh-CN" altLang="zh-CN" b="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声明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组成，声明由</a:t>
            </a:r>
            <a:r>
              <a:rPr lang="zh-CN" altLang="zh-CN" b="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属性和属性值对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组成</a:t>
            </a:r>
            <a:r>
              <a:rPr lang="zh-CN" altLang="zh-CN" b="0" dirty="0" smtClean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br>
              <a:rPr lang="zh-CN" altLang="zh-CN" b="0" dirty="0" smtClean="0">
                <a:latin typeface="微软雅黑" panose="020B0503020204020204" charset="-122"/>
                <a:cs typeface="微软雅黑" panose="020B0503020204020204" charset="-122"/>
              </a:rPr>
            </a:br>
            <a:br>
              <a:rPr lang="zh-CN" altLang="zh-CN" b="0" dirty="0" smtClean="0">
                <a:latin typeface="微软雅黑" panose="020B0503020204020204" charset="-122"/>
                <a:cs typeface="微软雅黑" panose="020B0503020204020204" charset="-122"/>
              </a:rPr>
            </a:br>
            <a:r>
              <a:rPr lang="zh-CN" altLang="zh-CN" b="0" dirty="0" smtClean="0">
                <a:latin typeface="微软雅黑" panose="020B0503020204020204" charset="-122"/>
                <a:cs typeface="微软雅黑" panose="020B0503020204020204" charset="-122"/>
              </a:rPr>
              <a:t>    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选择哪些</a:t>
            </a:r>
            <a:r>
              <a:rPr lang="en-US" altLang="zh-CN" b="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HTML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标记的内容，然后显示成什么样子</a:t>
            </a:r>
            <a:br>
              <a:rPr lang="zh-CN" altLang="zh-CN" b="0" dirty="0" smtClean="0">
                <a:latin typeface="微软雅黑" panose="020B0503020204020204" charset="-122"/>
                <a:cs typeface="微软雅黑" panose="020B0503020204020204" charset="-122"/>
              </a:rPr>
            </a:br>
            <a:br>
              <a:rPr lang="en-US" altLang="zh-CN" b="0" dirty="0" smtClean="0">
                <a:latin typeface="微软雅黑" panose="020B0503020204020204" charset="-122"/>
                <a:cs typeface="微软雅黑" panose="020B0503020204020204" charset="-122"/>
              </a:rPr>
            </a:br>
            <a:r>
              <a:rPr lang="en-US" altLang="zh-CN" b="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b="0" dirty="0" smtClean="0">
                <a:latin typeface="微软雅黑" panose="020B0503020204020204" charset="-122"/>
                <a:cs typeface="微软雅黑" panose="020B0503020204020204" charset="-122"/>
              </a:rPr>
              <a:t>   CSS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提供了丰富的选择器类型，包括标记选择器、类选择器、</a:t>
            </a:r>
            <a:r>
              <a:rPr lang="en-US" altLang="zh-CN" b="0" dirty="0"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选择器及伪类选择器等，能够灵活地对整个页面、页面中的某个标记或一类标记进行样式设置</a:t>
            </a:r>
            <a:r>
              <a:rPr lang="zh-CN" altLang="zh-CN" b="0" dirty="0" smtClean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br>
              <a:rPr lang="zh-CN" altLang="zh-CN" b="0" dirty="0" smtClean="0">
                <a:latin typeface="微软雅黑" panose="020B0503020204020204" charset="-122"/>
                <a:cs typeface="微软雅黑" panose="020B0503020204020204" charset="-122"/>
              </a:rPr>
            </a:br>
            <a:br>
              <a:rPr lang="en-US" altLang="zh-CN" b="0" dirty="0" smtClean="0">
                <a:latin typeface="微软雅黑" panose="020B0503020204020204" charset="-122"/>
                <a:cs typeface="微软雅黑" panose="020B0503020204020204" charset="-122"/>
              </a:rPr>
            </a:br>
            <a:r>
              <a:rPr lang="en-US" altLang="zh-CN" b="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b="0" dirty="0" smtClean="0">
                <a:latin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zh-CN" b="0" dirty="0" smtClean="0">
                <a:latin typeface="微软雅黑" panose="020B0503020204020204" charset="-122"/>
                <a:cs typeface="微软雅黑" panose="020B0503020204020204" charset="-122"/>
              </a:rPr>
              <a:t>此外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，在</a:t>
            </a:r>
            <a:r>
              <a:rPr lang="en-US" altLang="zh-CN" b="0" dirty="0">
                <a:latin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页面中应用</a:t>
            </a:r>
            <a:r>
              <a:rPr lang="en-US" altLang="zh-CN" b="0" dirty="0">
                <a:latin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规则的方式也比较灵活，包括行内</a:t>
            </a:r>
            <a:r>
              <a:rPr lang="en-US" altLang="zh-CN" b="0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内联</a:t>
            </a:r>
            <a:r>
              <a:rPr lang="en-US" altLang="zh-CN" b="0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zh-CN" b="0" dirty="0">
                <a:latin typeface="微软雅黑" panose="020B0503020204020204" charset="-122"/>
                <a:cs typeface="微软雅黑" panose="020B0503020204020204" charset="-122"/>
              </a:rPr>
              <a:t>样式表、内部样式表、链入外部样式表及导入外部样式表</a:t>
            </a:r>
            <a:r>
              <a:rPr lang="zh-CN" altLang="zh-CN" b="0" dirty="0" smtClean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zh-CN" b="0" dirty="0" smtClean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/>
        </p:nvSpPr>
        <p:spPr>
          <a:xfrm>
            <a:off x="502412" y="443234"/>
            <a:ext cx="8139178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 smtClean="0"/>
              <a:t>使用CSS控制Web页面</a:t>
            </a:r>
            <a:endParaRPr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边框属性设置</a:t>
            </a:r>
            <a:endParaRPr lang="zh-CN" altLang="en-US" dirty="0" smtClean="0"/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 fontAlgn="auto">
              <a:lnSpc>
                <a:spcPct val="100000"/>
              </a:lnSpc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border-width: thin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medium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thick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length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90600" lvl="1" indent="-533400" fontAlgn="auto">
              <a:lnSpc>
                <a:spcPct val="100000"/>
              </a:lnSpc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复合属性，分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border-top-width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border-right-width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border-bottom-width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border-left-width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四个子属性。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</a:endParaRPr>
          </a:p>
          <a:p>
            <a:pPr marL="533400" indent="-533400" fontAlgn="auto">
              <a:lnSpc>
                <a:spcPct val="100000"/>
              </a:lnSpc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border-style :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none|dotted[</a:t>
            </a:r>
            <a:r>
              <a:rPr lang="zh-CN" alt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点虚线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] |dashed[</a:t>
            </a:r>
            <a:r>
              <a:rPr lang="zh-CN" alt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破折号虚线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| 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solid|double|groove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[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凹型线］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|ridge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［凸型线］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|inset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［嵌入线］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 |outset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［嵌出线］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;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</a:endParaRPr>
          </a:p>
          <a:p>
            <a:pPr marL="990600" lvl="1" indent="-533400" fontAlgn="auto">
              <a:lnSpc>
                <a:spcPct val="100000"/>
              </a:lnSpc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复合属性，分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top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right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bottom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left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四个子属性。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</a:endParaRPr>
          </a:p>
          <a:p>
            <a:pPr marL="533400" indent="-533400" fontAlgn="auto">
              <a:lnSpc>
                <a:spcPct val="100000"/>
              </a:lnSpc>
            </a:pPr>
            <a:r>
              <a:rPr lang="en-US" altLang="zh-CN" sz="1800" dirty="0" smtClean="0">
                <a:sym typeface="+mn-ea"/>
              </a:rPr>
              <a:t>border-color: </a:t>
            </a:r>
            <a:r>
              <a:rPr lang="zh-CN" altLang="en-US" sz="1800" dirty="0" smtClean="0">
                <a:sym typeface="+mn-ea"/>
              </a:rPr>
              <a:t>颜色关键字 </a:t>
            </a:r>
            <a:r>
              <a:rPr lang="en-US" altLang="zh-CN" sz="1800" dirty="0" smtClean="0">
                <a:sym typeface="+mn-ea"/>
              </a:rPr>
              <a:t>| RGB</a:t>
            </a:r>
            <a:r>
              <a:rPr lang="zh-CN" altLang="en-US" sz="1800" dirty="0" smtClean="0">
                <a:sym typeface="+mn-ea"/>
              </a:rPr>
              <a:t>值 </a:t>
            </a:r>
            <a:r>
              <a:rPr lang="en-US" altLang="zh-CN" sz="1800" dirty="0" smtClean="0">
                <a:sym typeface="+mn-ea"/>
              </a:rPr>
              <a:t>;</a:t>
            </a:r>
            <a:endParaRPr lang="en-US" altLang="zh-CN" sz="1800" dirty="0" smtClean="0">
              <a:sym typeface="+mn-ea"/>
            </a:endParaRPr>
          </a:p>
          <a:p>
            <a:pPr marL="533400" indent="-533400" fontAlgn="auto">
              <a:lnSpc>
                <a:spcPct val="100000"/>
              </a:lnSpc>
            </a:pP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</a:endParaRPr>
          </a:p>
          <a:p>
            <a:pPr marL="533400" indent="-533400" fontAlgn="auto">
              <a:lnSpc>
                <a:spcPct val="100000"/>
              </a:lnSpc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border: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边框粗细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 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边框样式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边框颜色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;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</a:endParaRPr>
          </a:p>
          <a:p>
            <a:pPr marL="533400" indent="-533400" fontAlgn="auto">
              <a:lnSpc>
                <a:spcPct val="100000"/>
              </a:lnSpc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border:2px solid #ff33ee;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边框属性设置案例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02285" y="1111885"/>
            <a:ext cx="7981315" cy="528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&lt;html&gt;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&lt;head&gt;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&lt;style type="text/css"&gt;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441325">
              <a:lnSpc>
                <a:spcPct val="100000"/>
              </a:lnSpc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#p1{background:#99ffcc;border:15px #33ff66 groove;}	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441325">
              <a:lnSpc>
                <a:spcPct val="100000"/>
              </a:lnSpc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#p2{border-style: dashed solid;}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441325">
              <a:lnSpc>
                <a:spcPct val="100000"/>
              </a:lnSpc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#p3{border-style:solid;border-width:8px 10px;}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&lt;/style&gt;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&lt;/head&gt;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&lt;body&gt;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&lt;p id="p1"&gt;使用CSS+DIV进行页面布局是一种全新的体验，完全有别于传统的表格排版习惯。&lt;/p&gt;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&lt;p id="p2"&gt;使用CSS+DIV进行页面布局是一种全新的体验，完全有别于传统的表格排版习惯。&lt;/p&gt;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&lt;p id=“p3“&gt;使用CSS+DIV进行页面布局是一种全新的体验，完全有别于传统的表格排版习惯。&lt;/p&gt;</a:t>
            </a:r>
            <a:endParaRPr lang="en-US" altLang="zh-CN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&lt;/body&gt;</a:t>
            </a:r>
            <a:endParaRPr lang="en-US" altLang="zh-CN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&lt;/html&gt;</a:t>
            </a:r>
            <a:endParaRPr lang="zh-CN" altLang="en-US" dirty="0"/>
          </a:p>
          <a:p>
            <a:pPr>
              <a:lnSpc>
                <a:spcPts val="1600"/>
              </a:lnSpc>
            </a:pP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zh-CN" altLang="en-US" sz="18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" cstate="print"/>
          <a:srcRect t="40780"/>
          <a:stretch>
            <a:fillRect/>
          </a:stretch>
        </p:blipFill>
        <p:spPr bwMode="auto">
          <a:xfrm>
            <a:off x="3858260" y="5090795"/>
            <a:ext cx="4845050" cy="1405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填充属性设置</a:t>
            </a:r>
            <a:endParaRPr lang="zh-CN" altLang="en-US" dirty="0" smtClean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zh-CN" altLang="en-US" sz="1800" dirty="0" smtClean="0">
                <a:latin typeface="黑体" panose="02010609060101010101" charset="-122"/>
                <a:ea typeface="黑体" panose="02010609060101010101" charset="-122"/>
              </a:rPr>
              <a:t>元素内边界主要是指边框和内部元素之间的</a:t>
            </a:r>
            <a:r>
              <a:rPr lang="zh-CN" altLang="en-US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空白距离</a:t>
            </a:r>
            <a:r>
              <a:rPr lang="zh-CN" altLang="en-US" sz="1800" dirty="0" smtClean="0">
                <a:latin typeface="黑体" panose="02010609060101010101" charset="-122"/>
                <a:ea typeface="黑体" panose="02010609060101010101" charset="-122"/>
              </a:rPr>
              <a:t>，利用</a:t>
            </a:r>
            <a:r>
              <a:rPr lang="en-US" altLang="zh-CN" sz="1800" dirty="0" smtClean="0">
                <a:latin typeface="黑体" panose="02010609060101010101" charset="-122"/>
                <a:ea typeface="黑体" panose="02010609060101010101" charset="-122"/>
              </a:rPr>
              <a:t>padding</a:t>
            </a:r>
            <a:r>
              <a:rPr lang="zh-CN" altLang="en-US" sz="1800" dirty="0" smtClean="0">
                <a:latin typeface="黑体" panose="02010609060101010101" charset="-122"/>
                <a:ea typeface="黑体" panose="02010609060101010101" charset="-122"/>
              </a:rPr>
              <a:t>属性设置元素内的边界时，也包括</a:t>
            </a:r>
            <a:r>
              <a:rPr lang="en-US" altLang="zh-CN" sz="1800" dirty="0" smtClean="0">
                <a:latin typeface="黑体" panose="02010609060101010101" charset="-122"/>
                <a:ea typeface="黑体" panose="02010609060101010101" charset="-122"/>
              </a:rPr>
              <a:t>5</a:t>
            </a:r>
            <a:r>
              <a:rPr lang="zh-CN" altLang="en-US" sz="1800" dirty="0" smtClean="0">
                <a:latin typeface="黑体" panose="02010609060101010101" charset="-122"/>
                <a:ea typeface="黑体" panose="02010609060101010101" charset="-122"/>
              </a:rPr>
              <a:t>个属性，同样也有四种设置方法。</a:t>
            </a:r>
            <a:endParaRPr lang="zh-CN" altLang="en-US" sz="180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/>
            <a:r>
              <a:rPr lang="zh-CN" altLang="en-US" sz="1800" dirty="0" smtClean="0">
                <a:latin typeface="黑体" panose="02010609060101010101" charset="-122"/>
                <a:ea typeface="黑体" panose="02010609060101010101" charset="-122"/>
              </a:rPr>
              <a:t>基本语法：</a:t>
            </a:r>
            <a:endParaRPr lang="zh-CN" altLang="en-US" sz="180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padding: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长度 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| 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百分比</a:t>
            </a:r>
            <a:endParaRPr lang="zh-CN" alt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padding-top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padding-right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padding-bottom: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同上</a:t>
            </a:r>
            <a:endParaRPr lang="zh-CN" alt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padding:20px 30px 40px 60px;/**/</a:t>
            </a:r>
            <a:endParaRPr lang="zh-CN" alt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padding:20px 30px 40px; /* 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上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右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下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左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*/</a:t>
            </a:r>
            <a:endParaRPr lang="en-US" altLang="zh-CN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padding:20px 30px; /* 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上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左右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下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*/</a:t>
            </a:r>
            <a:endParaRPr lang="en-US" altLang="zh-CN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padding:20px; /* 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上右下左均相同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*/</a:t>
            </a:r>
            <a:endParaRPr lang="en-US" altLang="zh-CN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填充属性设置案例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51485" y="1057275"/>
            <a:ext cx="8121015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&lt;html&gt;</a:t>
            </a:r>
            <a:endParaRPr lang="en-US" altLang="zh-CN" sz="1600" dirty="0" smtClean="0"/>
          </a:p>
          <a:p>
            <a:pPr marL="342900" indent="-3429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  &lt;head&gt;</a:t>
            </a:r>
            <a:endParaRPr lang="en-US" altLang="zh-CN" sz="1600" dirty="0" smtClean="0"/>
          </a:p>
          <a:p>
            <a:pPr marL="342900" indent="-342900">
              <a:lnSpc>
                <a:spcPts val="1400"/>
              </a:lnSpc>
              <a:buClr>
                <a:srgbClr val="0000FA"/>
              </a:buClr>
            </a:pPr>
            <a:r>
              <a:rPr lang="zh-CN" altLang="en-US" sz="1600" dirty="0" smtClean="0"/>
              <a:t>  </a:t>
            </a:r>
            <a:r>
              <a:rPr lang="en-US" altLang="zh-CN" sz="1600" dirty="0" smtClean="0"/>
              <a:t>  &lt;style type="text/</a:t>
            </a:r>
            <a:r>
              <a:rPr lang="en-US" altLang="zh-CN" sz="1600" dirty="0" err="1" smtClean="0"/>
              <a:t>css</a:t>
            </a:r>
            <a:r>
              <a:rPr lang="en-US" altLang="zh-CN" sz="1600" dirty="0" smtClean="0"/>
              <a:t>"&gt;</a:t>
            </a:r>
            <a:endParaRPr lang="en-US" altLang="zh-CN" sz="1600" dirty="0" smtClean="0"/>
          </a:p>
          <a:p>
            <a:pPr marL="342900" indent="-3429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      #p1{background:#99ffcc;padding:15px 20px 15px;}	</a:t>
            </a:r>
            <a:endParaRPr lang="en-US" altLang="zh-CN" sz="1600" dirty="0" smtClean="0"/>
          </a:p>
          <a:p>
            <a:pPr marL="342900" indent="-3429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      #p2{background:#99ff99;border-style:dashed;padding-top:20px;padding-bottom:20px;} </a:t>
            </a:r>
            <a:endParaRPr lang="en-US" altLang="zh-CN" sz="1600" dirty="0" smtClean="0"/>
          </a:p>
          <a:p>
            <a:pPr marL="457200" indent="-4572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      #p3{background:#99cccc;border-style:solid;padding-left:50px;padding-right:20px;}</a:t>
            </a:r>
            <a:endParaRPr lang="en-US" altLang="zh-CN" sz="1600" dirty="0" smtClean="0"/>
          </a:p>
          <a:p>
            <a:pPr marL="457200" indent="-4572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    &lt;/style&gt;</a:t>
            </a:r>
            <a:endParaRPr lang="en-US" altLang="zh-CN" sz="1600" dirty="0" smtClean="0"/>
          </a:p>
          <a:p>
            <a:pPr marL="457200" indent="-4572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  &lt;/head&gt;</a:t>
            </a:r>
            <a:endParaRPr lang="en-US" altLang="zh-CN" sz="1600" dirty="0" smtClean="0"/>
          </a:p>
          <a:p>
            <a:pPr marL="457200" indent="-4572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  &lt;body&gt;</a:t>
            </a:r>
            <a:endParaRPr lang="en-US" altLang="zh-CN" sz="1600" dirty="0" smtClean="0"/>
          </a:p>
          <a:p>
            <a:pPr marL="457200" indent="-4572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    &lt;p id="p1"&gt;</a:t>
            </a:r>
            <a:r>
              <a:rPr lang="zh-CN" altLang="en-US" sz="1600" dirty="0" smtClean="0"/>
              <a:t>使用</a:t>
            </a:r>
            <a:r>
              <a:rPr lang="en-US" altLang="zh-CN" sz="1600" dirty="0" smtClean="0"/>
              <a:t>CSS+DIV</a:t>
            </a:r>
            <a:r>
              <a:rPr lang="zh-CN" altLang="en-US" sz="1600" dirty="0" smtClean="0"/>
              <a:t>进行页面布局是一种全新的体验，完全有别于传统的表格排版习惯。</a:t>
            </a:r>
            <a:r>
              <a:rPr lang="en-US" altLang="zh-CN" sz="1600" dirty="0" smtClean="0"/>
              <a:t>&lt;/p&gt;</a:t>
            </a:r>
            <a:endParaRPr lang="en-US" altLang="zh-CN" sz="1600" dirty="0" smtClean="0"/>
          </a:p>
          <a:p>
            <a:pPr marL="457200" indent="-4572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    &lt;p id="</a:t>
            </a:r>
            <a:r>
              <a:rPr lang="en-US" altLang="zh-CN" sz="1600" dirty="0" smtClean="0"/>
              <a:t>p2“&gt;</a:t>
            </a:r>
            <a:r>
              <a:rPr lang="zh-CN" altLang="en-US" sz="1600" dirty="0" smtClean="0"/>
              <a:t>使</a:t>
            </a:r>
            <a:r>
              <a:rPr lang="zh-CN" altLang="en-US" sz="1600" dirty="0" smtClean="0"/>
              <a:t>用</a:t>
            </a:r>
            <a:r>
              <a:rPr lang="en-US" altLang="zh-CN" sz="1600" dirty="0" smtClean="0"/>
              <a:t>CSS+DIV</a:t>
            </a:r>
            <a:r>
              <a:rPr lang="zh-CN" altLang="en-US" sz="1600" dirty="0" smtClean="0"/>
              <a:t>进行页面布局是一种全新的体验，完全有别于传统的表格排版习惯。</a:t>
            </a:r>
            <a:r>
              <a:rPr lang="en-US" altLang="zh-CN" sz="1600" dirty="0" smtClean="0"/>
              <a:t>&lt;/p&gt;</a:t>
            </a:r>
            <a:endParaRPr lang="en-US" altLang="zh-CN" sz="1600" dirty="0" smtClean="0"/>
          </a:p>
          <a:p>
            <a:pPr marL="457200" indent="-4572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    &lt;p id="</a:t>
            </a:r>
            <a:r>
              <a:rPr lang="en-US" altLang="zh-CN" sz="1600" dirty="0" smtClean="0"/>
              <a:t>p3“&gt;</a:t>
            </a:r>
            <a:r>
              <a:rPr lang="zh-CN" altLang="en-US" sz="1600" dirty="0" smtClean="0"/>
              <a:t>使</a:t>
            </a:r>
            <a:r>
              <a:rPr lang="zh-CN" altLang="en-US" sz="1600" dirty="0" smtClean="0"/>
              <a:t>用</a:t>
            </a:r>
            <a:r>
              <a:rPr lang="en-US" altLang="zh-CN" sz="1600" dirty="0" smtClean="0"/>
              <a:t>CSS+DIV</a:t>
            </a:r>
            <a:r>
              <a:rPr lang="zh-CN" altLang="en-US" sz="1600" dirty="0" smtClean="0"/>
              <a:t>进行页面布局是一种全新的体验，完全有别于传统的表格排版习惯。</a:t>
            </a:r>
            <a:r>
              <a:rPr lang="en-US" altLang="zh-CN" sz="1600" dirty="0" smtClean="0"/>
              <a:t>&lt;/p&gt;</a:t>
            </a:r>
            <a:endParaRPr lang="en-US" altLang="zh-CN" sz="1600" dirty="0" smtClean="0"/>
          </a:p>
          <a:p>
            <a:pPr marL="457200" indent="-4572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  &lt;/body&gt;</a:t>
            </a:r>
            <a:endParaRPr lang="en-US" altLang="zh-CN" sz="1600" dirty="0" smtClean="0"/>
          </a:p>
          <a:p>
            <a:pPr marL="457200" indent="-457200">
              <a:lnSpc>
                <a:spcPts val="1400"/>
              </a:lnSpc>
              <a:buClr>
                <a:srgbClr val="0000FA"/>
              </a:buClr>
            </a:pPr>
            <a:r>
              <a:rPr lang="en-US" altLang="zh-CN" sz="1600" dirty="0" smtClean="0"/>
              <a:t>&lt;/html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" cstate="print"/>
          <a:srcRect t="39581"/>
          <a:stretch>
            <a:fillRect/>
          </a:stretch>
        </p:blipFill>
        <p:spPr bwMode="auto">
          <a:xfrm>
            <a:off x="1659890" y="3987165"/>
            <a:ext cx="7114540" cy="257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页面布局</a:t>
            </a:r>
            <a:r>
              <a:rPr lang="zh-CN" altLang="zh-CN" dirty="0" smtClean="0"/>
              <a:t>设计</a:t>
            </a:r>
            <a:endParaRPr lang="zh-CN" altLang="en-US" dirty="0" smtClean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>
              <a:buNone/>
            </a:pPr>
            <a:r>
              <a:rPr altLang="zh-CN" sz="1800">
                <a:sym typeface="+mn-ea"/>
              </a:rPr>
              <a:t>网页上的布局是通过盒模型来完成的，可以设置</a:t>
            </a:r>
            <a:r>
              <a:rPr lang="en-US" altLang="zh-CN" sz="1800">
                <a:sym typeface="+mn-ea"/>
              </a:rPr>
              <a:t>CSS</a:t>
            </a:r>
            <a:r>
              <a:rPr altLang="zh-CN" sz="1800">
                <a:sym typeface="+mn-ea"/>
              </a:rPr>
              <a:t>的布局属性控制这些盒子来完成整个页面的布局</a:t>
            </a:r>
            <a:r>
              <a:rPr sz="1800">
                <a:sym typeface="+mn-ea"/>
              </a:rPr>
              <a:t>。</a:t>
            </a:r>
            <a:endParaRPr lang="zh-CN" altLang="zh-CN" sz="1800" dirty="0"/>
          </a:p>
          <a:p>
            <a:pPr marL="0" indent="457200">
              <a:buNone/>
            </a:pPr>
            <a:r>
              <a:rPr lang="zh-CN" altLang="zh-CN" sz="1800" dirty="0" smtClean="0"/>
              <a:t>现在</a:t>
            </a:r>
            <a:r>
              <a:rPr lang="zh-CN" altLang="zh-CN" sz="1800" dirty="0"/>
              <a:t>所有的主流的、大型的</a:t>
            </a:r>
            <a:r>
              <a:rPr lang="en-US" altLang="zh-CN" sz="1800" dirty="0"/>
              <a:t>IT</a:t>
            </a:r>
            <a:r>
              <a:rPr lang="zh-CN" altLang="zh-CN" sz="1800" dirty="0"/>
              <a:t>企业的网站布局几乎都采用</a:t>
            </a:r>
            <a:r>
              <a:rPr lang="en-US" altLang="zh-CN" sz="1800" dirty="0"/>
              <a:t>DIV</a:t>
            </a:r>
            <a:r>
              <a:rPr lang="zh-CN" altLang="zh-CN" sz="1800" dirty="0"/>
              <a:t>、</a:t>
            </a:r>
            <a:r>
              <a:rPr lang="en-US" altLang="zh-CN" sz="1800" dirty="0"/>
              <a:t>CSS</a:t>
            </a:r>
            <a:r>
              <a:rPr lang="zh-CN" altLang="zh-CN" sz="1800" dirty="0"/>
              <a:t>技术，有些甚至采用</a:t>
            </a:r>
            <a:r>
              <a:rPr lang="en-US" altLang="zh-CN" sz="1800" dirty="0"/>
              <a:t>DIV</a:t>
            </a:r>
            <a:r>
              <a:rPr lang="zh-CN" altLang="zh-CN" sz="1800" dirty="0"/>
              <a:t>、</a:t>
            </a:r>
            <a:r>
              <a:rPr lang="en-US" altLang="zh-CN" sz="1800" dirty="0"/>
              <a:t>CSS</a:t>
            </a:r>
            <a:r>
              <a:rPr lang="zh-CN" altLang="zh-CN" sz="1800" dirty="0"/>
              <a:t>、表格混合进行页面布局。此类页面布局能够实现页面内容与表现的分离，提高网站访问速度、节省宽带、改善了用户的体验</a:t>
            </a:r>
            <a:r>
              <a:rPr lang="zh-CN" altLang="zh-CN" sz="1800" dirty="0" smtClean="0"/>
              <a:t>。</a:t>
            </a:r>
            <a:endParaRPr lang="en-US" altLang="zh-CN" sz="1800" dirty="0" smtClean="0"/>
          </a:p>
          <a:p>
            <a:pPr marL="0" indent="457200">
              <a:buNone/>
            </a:pPr>
            <a:r>
              <a:rPr lang="en-US" altLang="zh-CN" sz="1800" dirty="0" smtClean="0"/>
              <a:t>CSS</a:t>
            </a:r>
            <a:r>
              <a:rPr lang="zh-CN" altLang="zh-CN" sz="1800" dirty="0"/>
              <a:t>布局的步骤大致为：首先整体上对页面进行分块，接着按照分块设计使用</a:t>
            </a:r>
            <a:r>
              <a:rPr lang="en-US" altLang="zh-CN" sz="1800" dirty="0"/>
              <a:t>div</a:t>
            </a:r>
            <a:r>
              <a:rPr lang="zh-CN" altLang="zh-CN" sz="1800" dirty="0"/>
              <a:t>标记，并理清</a:t>
            </a:r>
            <a:r>
              <a:rPr lang="en-US" altLang="zh-CN" sz="1800" dirty="0"/>
              <a:t>div</a:t>
            </a:r>
            <a:r>
              <a:rPr lang="zh-CN" altLang="zh-CN" sz="1800" dirty="0"/>
              <a:t>标记的嵌套和层叠关系，然后对各</a:t>
            </a:r>
            <a:r>
              <a:rPr lang="en-US" altLang="zh-CN" sz="1800" dirty="0"/>
              <a:t>div</a:t>
            </a:r>
            <a:r>
              <a:rPr lang="zh-CN" altLang="zh-CN" sz="1800" dirty="0"/>
              <a:t>标记进行</a:t>
            </a:r>
            <a:r>
              <a:rPr lang="en-US" altLang="zh-CN" sz="1800" dirty="0"/>
              <a:t>CSS</a:t>
            </a:r>
            <a:r>
              <a:rPr lang="zh-CN" altLang="zh-CN" sz="1800" dirty="0"/>
              <a:t>定位，最后在各个分块中添加相应的内容。</a:t>
            </a:r>
            <a:endParaRPr lang="zh-CN" altLang="zh-CN" sz="1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673101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“三行模式”或</a:t>
            </a:r>
            <a:r>
              <a:rPr lang="zh-CN" altLang="zh-CN" dirty="0" smtClean="0"/>
              <a:t>“三列模式”</a:t>
            </a:r>
            <a:endParaRPr lang="zh-CN" altLang="en-US" dirty="0" smtClean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 smtClean="0"/>
              <a:t>       </a:t>
            </a:r>
            <a:r>
              <a:rPr lang="zh-CN" altLang="zh-CN" sz="1800" dirty="0" smtClean="0"/>
              <a:t>此</a:t>
            </a:r>
            <a:r>
              <a:rPr lang="zh-CN" altLang="zh-CN" sz="1800" dirty="0"/>
              <a:t>模式特点是把整个页面水平、垂直分成三个区域，其中“三行模式”将页面头部、主体及页脚三部分；“三列模式”将页面分成左、中、右三个</a:t>
            </a:r>
            <a:r>
              <a:rPr lang="zh-CN" altLang="zh-CN" sz="1800" dirty="0" smtClean="0"/>
              <a:t>部分</a:t>
            </a:r>
            <a:r>
              <a:rPr lang="zh-CN" altLang="en-US" sz="1800" dirty="0" smtClean="0"/>
              <a:t>。</a:t>
            </a:r>
            <a:r>
              <a:rPr lang="zh-CN" altLang="en-US" sz="1800" dirty="0"/>
              <a:t>分别进行</a:t>
            </a:r>
            <a:r>
              <a:rPr lang="en-US" altLang="zh-CN" sz="1800" dirty="0"/>
              <a:t>DIV</a:t>
            </a:r>
            <a:r>
              <a:rPr lang="zh-CN" altLang="en-US" sz="1800" dirty="0"/>
              <a:t>分区设计，写出</a:t>
            </a:r>
            <a:r>
              <a:rPr lang="en-US" altLang="zh-CN" sz="1800" dirty="0"/>
              <a:t>DIV</a:t>
            </a:r>
            <a:r>
              <a:rPr lang="zh-CN" altLang="en-US" sz="1800" dirty="0"/>
              <a:t>结构代码和</a:t>
            </a:r>
            <a:r>
              <a:rPr lang="en-US" altLang="zh-CN" sz="1800" dirty="0"/>
              <a:t>CSS</a:t>
            </a:r>
            <a:r>
              <a:rPr lang="zh-CN" altLang="en-US" sz="1800" dirty="0"/>
              <a:t>样式文件。</a:t>
            </a:r>
            <a:endParaRPr lang="zh-CN" altLang="en-US" sz="1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673101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752600" y="3151924"/>
          <a:ext cx="5715000" cy="23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Visio" r:id="rId1" imgW="8376285" imgH="4560570" progId="Visio.Drawing.11">
                  <p:embed/>
                </p:oleObj>
              </mc:Choice>
              <mc:Fallback>
                <p:oleObj name="Visio" r:id="rId1" imgW="8376285" imgH="4560570" progId="Visio.Drawing.11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52600" y="3151924"/>
                        <a:ext cx="5715000" cy="233447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“三行二列”、“三行三列”</a:t>
            </a:r>
            <a:r>
              <a:rPr lang="zh-CN" altLang="zh-CN" dirty="0" smtClean="0"/>
              <a:t>模式</a:t>
            </a:r>
            <a:endParaRPr lang="zh-CN" altLang="en-US" dirty="0" smtClean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000" dirty="0" smtClean="0"/>
              <a:t>     </a:t>
            </a:r>
            <a:r>
              <a:rPr lang="en-US" altLang="zh-CN" sz="1800" dirty="0" smtClean="0"/>
              <a:t>  </a:t>
            </a:r>
            <a:r>
              <a:rPr lang="zh-CN" altLang="zh-CN" sz="1800" dirty="0" smtClean="0"/>
              <a:t>此</a:t>
            </a:r>
            <a:r>
              <a:rPr lang="zh-CN" altLang="zh-CN" sz="1800" dirty="0"/>
              <a:t>模式特点是先将整个页面水平分成三个区域，再将中间区域分成两列或三</a:t>
            </a:r>
            <a:r>
              <a:rPr lang="zh-CN" altLang="zh-CN" sz="1800" dirty="0" smtClean="0"/>
              <a:t>列</a:t>
            </a:r>
            <a:r>
              <a:rPr lang="zh-CN" altLang="en-US" sz="1800" dirty="0" smtClean="0"/>
              <a:t>。分别进行</a:t>
            </a:r>
            <a:r>
              <a:rPr lang="en-US" altLang="zh-CN" sz="1800" dirty="0" smtClean="0"/>
              <a:t>DIV</a:t>
            </a:r>
            <a:r>
              <a:rPr lang="zh-CN" altLang="en-US" sz="1800" dirty="0" smtClean="0"/>
              <a:t>分区设计，写出</a:t>
            </a:r>
            <a:r>
              <a:rPr lang="en-US" altLang="zh-CN" sz="1800" dirty="0" smtClean="0"/>
              <a:t>DIV</a:t>
            </a:r>
            <a:r>
              <a:rPr lang="zh-CN" altLang="en-US" sz="1800" dirty="0" smtClean="0"/>
              <a:t>结构代码和</a:t>
            </a:r>
            <a:r>
              <a:rPr lang="en-US" altLang="zh-CN" sz="1800" dirty="0" smtClean="0"/>
              <a:t>CSS</a:t>
            </a:r>
            <a:r>
              <a:rPr lang="zh-CN" altLang="en-US" sz="1800" dirty="0" smtClean="0"/>
              <a:t>样式文件。</a:t>
            </a:r>
            <a:endParaRPr lang="zh-CN" altLang="en-US" sz="1800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673101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8445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638300" y="3098504"/>
          <a:ext cx="5867400" cy="2387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Visio" r:id="rId1" imgW="8376285" imgH="4560570" progId="Visio.Drawing.11">
                  <p:embed/>
                </p:oleObj>
              </mc:Choice>
              <mc:Fallback>
                <p:oleObj name="Visio" r:id="rId1" imgW="8376285" imgH="4560570" progId="Visio.Drawing.11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8300" y="3098504"/>
                        <a:ext cx="5867400" cy="238789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多行多列复杂</a:t>
            </a:r>
            <a:r>
              <a:rPr lang="zh-CN" altLang="zh-CN" dirty="0" smtClean="0"/>
              <a:t>模式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673101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8445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673101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878205" y="1811655"/>
          <a:ext cx="7541895" cy="415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Visio" r:id="rId1" imgW="11875770" imgH="8771255" progId="Visio.Drawing.11">
                  <p:embed/>
                </p:oleObj>
              </mc:Choice>
              <mc:Fallback>
                <p:oleObj name="Visio" r:id="rId1" imgW="11875770" imgH="8771255" progId="Visio.Drawing.11">
                  <p:embed/>
                  <p:pic>
                    <p:nvPicPr>
                      <p:cNvPr id="0" name="图片 307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8205" y="1811655"/>
                        <a:ext cx="7541895" cy="415036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复杂模式页面布局</a:t>
            </a:r>
            <a:r>
              <a:rPr lang="zh-CN" altLang="en-US" dirty="0" smtClean="0"/>
              <a:t>案例代码</a:t>
            </a:r>
            <a:r>
              <a:rPr lang="en-US" altLang="zh-CN" dirty="0" smtClean="0"/>
              <a:t>-CSS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ym typeface="+mn-ea"/>
              </a:rPr>
              <a:t>*{font-size:26px;margin:0 auto;padding:0px;}</a:t>
            </a:r>
            <a:endParaRPr lang="en-US" altLang="zh-CN" sz="1600" dirty="0" smtClean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ym typeface="+mn-ea"/>
              </a:rPr>
              <a:t>#container{width:100%;height:700px;margin:5px;}</a:t>
            </a:r>
            <a:endParaRPr lang="en-US" altLang="zh-CN" sz="1600" dirty="0" smtClean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 smtClean="0">
              <a:sym typeface="+mn-ea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ym typeface="+mn-ea"/>
              </a:rPr>
              <a:t>#header{width:100%;height:150px;}</a:t>
            </a:r>
            <a:endParaRPr lang="en-US" altLang="zh-CN" sz="1600" dirty="0" smtClean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ym typeface="+mn-ea"/>
              </a:rPr>
              <a:t>#logo{background:#99ffcc;width:100%;height:98px; border-bottom:2px solid #FFFFFF;}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#</a:t>
            </a:r>
            <a:r>
              <a:rPr lang="en-US" altLang="zh-CN" sz="1600" dirty="0" err="1"/>
              <a:t>nav</a:t>
            </a:r>
            <a:r>
              <a:rPr lang="en-US" altLang="zh-CN" sz="1600" dirty="0"/>
              <a:t>{background:#FFDD99;width:100%;height:48px;</a:t>
            </a:r>
            <a:r>
              <a:rPr lang="en-US" altLang="zh-CN" sz="1600" dirty="0" smtClean="0"/>
              <a:t> border-bottom:2px </a:t>
            </a:r>
            <a:r>
              <a:rPr lang="en-US" altLang="zh-CN" sz="1600" dirty="0"/>
              <a:t>solid #FFFFFF;}	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#main{width:100%;height:500px;}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#left{width:33%;height:100%;</a:t>
            </a:r>
            <a:r>
              <a:rPr lang="en-US" altLang="zh-CN" sz="1600" dirty="0" err="1"/>
              <a:t>float:left</a:t>
            </a:r>
            <a:r>
              <a:rPr lang="en-US" altLang="zh-CN" sz="1600" dirty="0"/>
              <a:t>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#left_up_1{background:#99cccc;width:100%;height:123px;</a:t>
            </a:r>
            <a:r>
              <a:rPr lang="en-US" altLang="zh-CN" sz="1600" dirty="0" smtClean="0"/>
              <a:t>border-bottom:2px </a:t>
            </a:r>
            <a:r>
              <a:rPr lang="en-US" altLang="zh-CN" sz="1600" dirty="0"/>
              <a:t>solid #FFFFFF;}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#left_up_2{background:#009999;width:100%;height:23px;</a:t>
            </a:r>
            <a:r>
              <a:rPr lang="en-US" altLang="zh-CN" sz="1600" dirty="0" smtClean="0"/>
              <a:t>border-bottom:2px </a:t>
            </a:r>
            <a:r>
              <a:rPr lang="en-US" altLang="zh-CN" sz="1600" dirty="0"/>
              <a:t>solid #FFFFFF;}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#left_down_1{background:#339999;width:100%;height:123px;</a:t>
            </a:r>
            <a:r>
              <a:rPr lang="en-US" altLang="zh-CN" sz="1600" dirty="0" smtClean="0"/>
              <a:t>border-bottom:2px </a:t>
            </a:r>
            <a:r>
              <a:rPr lang="en-US" altLang="zh-CN" sz="1600" dirty="0"/>
              <a:t>solid #FFFFFF;}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#left_down_2{background:#667788;width:100%;height:125px;}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#center{width:34%;height:100%;</a:t>
            </a:r>
            <a:r>
              <a:rPr lang="en-US" altLang="zh-CN" sz="1600" dirty="0" err="1"/>
              <a:t>float:left</a:t>
            </a:r>
            <a:r>
              <a:rPr lang="en-US" altLang="zh-CN" sz="1600" dirty="0"/>
              <a:t>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center_up</a:t>
            </a:r>
            <a:r>
              <a:rPr lang="en-US" altLang="zh-CN" sz="1600" dirty="0"/>
              <a:t>{background:#66ff66;width:100%;height:198px;</a:t>
            </a:r>
            <a:r>
              <a:rPr lang="en-US" altLang="zh-CN" sz="1600" dirty="0" smtClean="0"/>
              <a:t>border-bottom:2px </a:t>
            </a:r>
            <a:r>
              <a:rPr lang="en-US" altLang="zh-CN" sz="1600" dirty="0"/>
              <a:t>solid #FFFFFF;}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center_down</a:t>
            </a:r>
            <a:r>
              <a:rPr lang="en-US" altLang="zh-CN" sz="1600" dirty="0"/>
              <a:t>{background:#45DD22;width:100%;height:300px;}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#right{width:33%;height:100%;</a:t>
            </a:r>
            <a:r>
              <a:rPr lang="en-US" altLang="zh-CN" sz="1600" dirty="0" err="1"/>
              <a:t>float:left</a:t>
            </a:r>
            <a:r>
              <a:rPr lang="en-US" altLang="zh-CN" sz="1600" dirty="0"/>
              <a:t>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right_up</a:t>
            </a:r>
            <a:r>
              <a:rPr lang="en-US" altLang="zh-CN" sz="1600" dirty="0"/>
              <a:t>{background:#55DDFB;width:100%;height:148px;</a:t>
            </a:r>
            <a:r>
              <a:rPr lang="en-US" altLang="zh-CN" sz="1600" dirty="0" smtClean="0"/>
              <a:t>border-bottom:2px </a:t>
            </a:r>
            <a:r>
              <a:rPr lang="en-US" altLang="zh-CN" sz="1600" dirty="0"/>
              <a:t>solid #FFFFFF;}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right_down</a:t>
            </a:r>
            <a:r>
              <a:rPr lang="en-US" altLang="zh-CN" sz="1600" dirty="0"/>
              <a:t>{background:#667733;width:100%;height:350px;}</a:t>
            </a:r>
            <a:endParaRPr lang="en-US" altLang="zh-CN" sz="16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#footer{border-top:2px solid #FFFFFF;</a:t>
            </a:r>
            <a:r>
              <a:rPr lang="en-US" altLang="zh-CN" sz="1600" dirty="0" smtClean="0"/>
              <a:t>background</a:t>
            </a:r>
            <a:r>
              <a:rPr lang="en-US" altLang="zh-CN" sz="1600" dirty="0"/>
              <a:t>:#DDDD11;width:100%;height:48px;}</a:t>
            </a:r>
            <a:endParaRPr lang="zh-CN" altLang="en-US" sz="24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673101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多</a:t>
            </a:r>
            <a:r>
              <a:rPr lang="zh-CN" altLang="zh-CN" dirty="0"/>
              <a:t>行三列</a:t>
            </a:r>
            <a:r>
              <a:rPr lang="zh-CN" altLang="zh-CN" dirty="0" smtClean="0"/>
              <a:t>模式页面布局</a:t>
            </a:r>
            <a:r>
              <a:rPr lang="zh-CN" altLang="en-US" dirty="0" smtClean="0"/>
              <a:t>案例</a:t>
            </a:r>
            <a:endParaRPr lang="zh-CN" altLang="en-US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设计步骤：</a:t>
            </a:r>
            <a:r>
              <a:rPr lang="en-US" altLang="zh-CN" sz="1600"/>
              <a:t>1.</a:t>
            </a:r>
            <a:r>
              <a:rPr lang="zh-CN" altLang="en-US" sz="1600"/>
              <a:t>写出</a:t>
            </a:r>
            <a:r>
              <a:rPr lang="en-US" altLang="zh-CN" sz="1600"/>
              <a:t>DIV</a:t>
            </a:r>
            <a:r>
              <a:rPr lang="zh-CN" altLang="en-US" sz="1600"/>
              <a:t>结构； </a:t>
            </a:r>
            <a:r>
              <a:rPr lang="en-US" altLang="zh-CN" sz="1600"/>
              <a:t>2.</a:t>
            </a:r>
            <a:r>
              <a:rPr lang="zh-CN" altLang="en-US" sz="1600"/>
              <a:t>编写</a:t>
            </a:r>
            <a:r>
              <a:rPr lang="en-US" altLang="zh-CN" sz="1600"/>
              <a:t>CSS</a:t>
            </a:r>
            <a:r>
              <a:rPr lang="zh-CN" altLang="en-US" sz="1600"/>
              <a:t>文件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673101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图片 6" descr="多行三行模式布局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65" y="1743075"/>
            <a:ext cx="5561330" cy="33718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CSS</a:t>
            </a:r>
            <a:r>
              <a:rPr lang="zh-CN" altLang="en-US" smtClean="0"/>
              <a:t>基本语法</a:t>
            </a:r>
            <a:endParaRPr lang="zh-CN" altLang="en-US" smtClean="0"/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762635" y="1273810"/>
            <a:ext cx="7618730" cy="130365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定义</a:t>
            </a: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    CSS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是一个由包含一个或多个</a:t>
            </a:r>
            <a:r>
              <a:rPr lang="zh-CN" altLang="en-US" sz="1800" u="sng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规则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的文本文件。</a:t>
            </a: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规则：  选择器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Selector+  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声明部分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Declaration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gray">
          <a:xfrm>
            <a:off x="1339215" y="2931160"/>
            <a:ext cx="7075488" cy="4781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eaLnBrk="0" latinLnBrk="1" hangingPunct="0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       H1 {color:red;background:#ffffff;}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5" name="Freeform 5"/>
          <p:cNvSpPr/>
          <p:nvPr/>
        </p:nvSpPr>
        <p:spPr bwMode="gray">
          <a:xfrm>
            <a:off x="2352994" y="2419985"/>
            <a:ext cx="142875" cy="339725"/>
          </a:xfrm>
          <a:custGeom>
            <a:avLst/>
            <a:gdLst/>
            <a:ahLst/>
            <a:cxnLst>
              <a:cxn ang="0">
                <a:pos x="0" y="363"/>
              </a:cxn>
              <a:cxn ang="0">
                <a:pos x="227" y="227"/>
              </a:cxn>
              <a:cxn ang="0">
                <a:pos x="363" y="0"/>
              </a:cxn>
            </a:cxnLst>
            <a:rect l="0" t="0" r="r" b="b"/>
            <a:pathLst>
              <a:path w="363" h="363">
                <a:moveTo>
                  <a:pt x="0" y="363"/>
                </a:moveTo>
                <a:cubicBezTo>
                  <a:pt x="83" y="325"/>
                  <a:pt x="167" y="287"/>
                  <a:pt x="227" y="227"/>
                </a:cubicBezTo>
                <a:cubicBezTo>
                  <a:pt x="287" y="167"/>
                  <a:pt x="340" y="38"/>
                  <a:pt x="363" y="0"/>
                </a:cubicBezTo>
              </a:path>
            </a:pathLst>
          </a:custGeom>
          <a:solidFill>
            <a:srgbClr val="000099"/>
          </a:solidFill>
          <a:ln w="3810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6" name="AutoShape 6"/>
          <p:cNvSpPr/>
          <p:nvPr/>
        </p:nvSpPr>
        <p:spPr bwMode="gray">
          <a:xfrm rot="16200000">
            <a:off x="4047848" y="2428243"/>
            <a:ext cx="377428" cy="407427"/>
          </a:xfrm>
          <a:prstGeom prst="rightBrace">
            <a:avLst>
              <a:gd name="adj1" fmla="val 79890"/>
              <a:gd name="adj2" fmla="val 50000"/>
            </a:avLst>
          </a:prstGeom>
          <a:noFill/>
          <a:ln w="38100">
            <a:solidFill>
              <a:srgbClr val="0000FA"/>
            </a:solidFill>
            <a:round/>
          </a:ln>
          <a:effectLst/>
        </p:spPr>
        <p:txBody>
          <a:bodyPr anchor="ctr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7" name="AutoShape 7"/>
          <p:cNvSpPr/>
          <p:nvPr/>
        </p:nvSpPr>
        <p:spPr bwMode="gray">
          <a:xfrm rot="16200000">
            <a:off x="3530402" y="3258622"/>
            <a:ext cx="270272" cy="374015"/>
          </a:xfrm>
          <a:prstGeom prst="leftBrace">
            <a:avLst>
              <a:gd name="adj1" fmla="val 21659"/>
              <a:gd name="adj2" fmla="val 50000"/>
            </a:avLst>
          </a:prstGeom>
          <a:noFill/>
          <a:ln w="38100">
            <a:solidFill>
              <a:srgbClr val="3333FF"/>
            </a:solidFill>
            <a:round/>
          </a:ln>
          <a:effectLst/>
        </p:spPr>
        <p:txBody>
          <a:bodyPr anchor="ctr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gray">
          <a:xfrm>
            <a:off x="4671378" y="3567906"/>
            <a:ext cx="2011680" cy="423545"/>
          </a:xfrm>
          <a:prstGeom prst="rect">
            <a:avLst/>
          </a:prstGeom>
          <a:solidFill>
            <a:srgbClr val="000099"/>
          </a:solidFill>
          <a:ln w="38100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 eaLnBrk="0" latinLnBrk="1" hangingPunct="0">
              <a:lnSpc>
                <a:spcPct val="90000"/>
              </a:lnSpc>
              <a:spcBef>
                <a:spcPct val="50000"/>
              </a:spcBef>
              <a:defRPr/>
            </a:pP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属性：属性值</a:t>
            </a:r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Freeform 9"/>
          <p:cNvSpPr/>
          <p:nvPr/>
        </p:nvSpPr>
        <p:spPr bwMode="gray">
          <a:xfrm>
            <a:off x="3589656" y="3580845"/>
            <a:ext cx="923925" cy="339725"/>
          </a:xfrm>
          <a:custGeom>
            <a:avLst/>
            <a:gdLst/>
            <a:ahLst/>
            <a:cxnLst>
              <a:cxn ang="0">
                <a:pos x="83" y="0"/>
              </a:cxn>
              <a:cxn ang="0">
                <a:pos x="83" y="136"/>
              </a:cxn>
              <a:cxn ang="0">
                <a:pos x="582" y="136"/>
              </a:cxn>
            </a:cxnLst>
            <a:rect l="0" t="0" r="r" b="b"/>
            <a:pathLst>
              <a:path w="582" h="159">
                <a:moveTo>
                  <a:pt x="83" y="0"/>
                </a:moveTo>
                <a:cubicBezTo>
                  <a:pt x="41" y="56"/>
                  <a:pt x="0" y="113"/>
                  <a:pt x="83" y="136"/>
                </a:cubicBezTo>
                <a:cubicBezTo>
                  <a:pt x="166" y="159"/>
                  <a:pt x="499" y="136"/>
                  <a:pt x="582" y="136"/>
                </a:cubicBezTo>
              </a:path>
            </a:pathLst>
          </a:custGeom>
          <a:noFill/>
          <a:ln w="7620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21513" name="矩形 9"/>
          <p:cNvSpPr>
            <a:spLocks noChangeArrowheads="1"/>
          </p:cNvSpPr>
          <p:nvPr/>
        </p:nvSpPr>
        <p:spPr bwMode="auto">
          <a:xfrm>
            <a:off x="608965" y="4313317"/>
            <a:ext cx="7772400" cy="1383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lvl="1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选择器通常是需要改变样式的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标记。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声明由一个或多个属性名称与属性值对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K:V;)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组成。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使用连字符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连接多个单词的属性名，如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background-color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一个属性多个属性值时，属性值间使用，分隔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algn="l" eaLnBrk="1" hangingPunct="1">
              <a:buClrTx/>
              <a:buSzTx/>
              <a:buFontTx/>
            </a:pPr>
            <a:r>
              <a:rPr altLang="zh-CN" dirty="0" smtClean="0">
                <a:cs typeface="+mj-cs"/>
              </a:rPr>
              <a:t>CSS3</a:t>
            </a:r>
            <a:r>
              <a:rPr lang="zh-CN" altLang="zh-CN" dirty="0" smtClean="0">
                <a:cs typeface="+mj-cs"/>
              </a:rPr>
              <a:t>伸缩盒布局</a:t>
            </a:r>
            <a:endParaRPr lang="zh-CN" altLang="zh-CN" dirty="0" smtClean="0">
              <a:cs typeface="+mj-cs"/>
            </a:endParaRPr>
          </a:p>
        </p:txBody>
      </p:sp>
      <p:sp>
        <p:nvSpPr>
          <p:cNvPr id="14643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zh-CN" altLang="zh-CN" dirty="0"/>
              <a:t>如果将元素显示类型</a:t>
            </a:r>
            <a:r>
              <a:rPr lang="en-US" altLang="zh-CN" dirty="0"/>
              <a:t>display</a:t>
            </a:r>
            <a:r>
              <a:rPr lang="zh-CN" altLang="zh-CN" dirty="0"/>
              <a:t>显式设置为“</a:t>
            </a:r>
            <a:r>
              <a:rPr lang="en-US" altLang="zh-CN" dirty="0"/>
              <a:t>flex</a:t>
            </a:r>
            <a:r>
              <a:rPr lang="zh-CN" altLang="zh-CN" dirty="0"/>
              <a:t>”，则对象作为弹性伸缩盒显示。伸缩盒能够简单快速的创建一个具有弹性功能的布局，可以让伸缩盒内的元素在伸缩容器内进行自由扩展和收缩，从而容易调整整个布局。</a:t>
            </a:r>
            <a:endParaRPr lang="zh-CN" altLang="zh-CN" dirty="0"/>
          </a:p>
          <a:p>
            <a:pPr eaLnBrk="1" hangingPunct="1"/>
            <a:r>
              <a:rPr lang="zh-CN" altLang="zh-CN" dirty="0"/>
              <a:t>一个伸缩盒布局是由一个伸缩盒和在这个容器里的伸缩项目组成，当一个标签元素</a:t>
            </a:r>
            <a:r>
              <a:rPr lang="en-US" altLang="zh-CN" dirty="0"/>
              <a:t>display</a:t>
            </a:r>
            <a:r>
              <a:rPr lang="zh-CN" altLang="zh-CN" dirty="0"/>
              <a:t>属性显式设置为</a:t>
            </a:r>
            <a:r>
              <a:rPr lang="en-US" altLang="zh-CN" dirty="0"/>
              <a:t>flex</a:t>
            </a:r>
            <a:r>
              <a:rPr lang="zh-CN" altLang="zh-CN" dirty="0"/>
              <a:t>时，元素会变为伸缩容器，同时在伸缩容器内的所有子元素都会自动变成伸缩项目，伸缩项目的</a:t>
            </a:r>
            <a:r>
              <a:rPr lang="en-US" altLang="zh-CN" dirty="0"/>
              <a:t>float</a:t>
            </a:r>
            <a:r>
              <a:rPr lang="zh-CN" altLang="zh-CN" dirty="0"/>
              <a:t>、</a:t>
            </a:r>
            <a:r>
              <a:rPr lang="en-US" altLang="zh-CN" dirty="0"/>
              <a:t>clear</a:t>
            </a:r>
            <a:r>
              <a:rPr lang="zh-CN" altLang="zh-CN" dirty="0"/>
              <a:t>和</a:t>
            </a:r>
            <a:r>
              <a:rPr lang="en-US" altLang="zh-CN" dirty="0"/>
              <a:t>vertical-align</a:t>
            </a:r>
            <a:r>
              <a:rPr lang="zh-CN" altLang="zh-CN" dirty="0"/>
              <a:t>属性将失效。伸缩容器有两根轴：水平的主轴和垂直的交叉轴。</a:t>
            </a:r>
            <a:endParaRPr lang="zh-CN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01968" y="2628583"/>
          <a:ext cx="8207375" cy="4662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5455"/>
                <a:gridCol w="6191919"/>
              </a:tblGrid>
              <a:tr h="152400">
                <a:tc>
                  <a:txBody>
                    <a:bodyPr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100"/>
                        </a:spcAft>
                      </a:pPr>
                      <a:r>
                        <a:rPr lang="zh-CN" sz="1600" kern="0" dirty="0">
                          <a:effectLst/>
                        </a:rPr>
                        <a:t>属性</a:t>
                      </a:r>
                      <a:endParaRPr lang="zh-CN" sz="1600" kern="0" dirty="0">
                        <a:effectLst/>
                        <a:latin typeface="Courier New" panose="020703090202050204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100"/>
                        </a:spcAft>
                      </a:pPr>
                      <a:r>
                        <a:rPr lang="zh-CN" sz="1600" kern="0">
                          <a:effectLst/>
                        </a:rPr>
                        <a:t>描述</a:t>
                      </a:r>
                      <a:endParaRPr lang="zh-CN" sz="1600" kern="0">
                        <a:effectLst/>
                        <a:latin typeface="Courier New" panose="020703090202050204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048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flex</a:t>
                      </a:r>
                      <a:endParaRPr lang="en-US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复合属性。设置伸缩盒的伸缩项目如何分配空间，包括</a:t>
                      </a:r>
                      <a:r>
                        <a:rPr lang="en-US" sz="1600" dirty="0">
                          <a:effectLst/>
                        </a:rPr>
                        <a:t>flex-grow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flex-shrink</a:t>
                      </a:r>
                      <a:r>
                        <a:rPr lang="zh-CN" sz="1600" dirty="0">
                          <a:effectLst/>
                        </a:rPr>
                        <a:t>和</a:t>
                      </a:r>
                      <a:r>
                        <a:rPr lang="en-US" sz="1600" dirty="0">
                          <a:effectLst/>
                        </a:rPr>
                        <a:t>flex-basis</a:t>
                      </a:r>
                      <a:endParaRPr lang="en-US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1524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flex-grow</a:t>
                      </a:r>
                      <a:endParaRPr lang="en-US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设置伸缩盒的伸缩项目扩展比率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1524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flex-shrink</a:t>
                      </a:r>
                      <a:endParaRPr lang="en-US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设置伸缩盒的伸缩项目收缩比率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1524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flex-basis</a:t>
                      </a:r>
                      <a:endParaRPr lang="en-US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设置伸缩盒的伸缩项目伸缩基准值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1524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order</a:t>
                      </a:r>
                      <a:endParaRPr lang="en-US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设置伸缩盒的伸缩项目出現的順序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1524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align-self</a:t>
                      </a:r>
                      <a:endParaRPr lang="en-US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设置伸缩盒的伸缩项目自身在侧轴（纵轴）方向上的对齐方式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1524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flex-flow</a:t>
                      </a:r>
                      <a:endParaRPr lang="en-US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复合属性。设置伸缩盒的伸缩项目排列方式，包括</a:t>
                      </a:r>
                      <a:r>
                        <a:rPr lang="en-US" sz="1600" dirty="0">
                          <a:effectLst/>
                        </a:rPr>
                        <a:t>flex-direction</a:t>
                      </a:r>
                      <a:r>
                        <a:rPr lang="zh-CN" sz="1600" dirty="0">
                          <a:effectLst/>
                        </a:rPr>
                        <a:t>和</a:t>
                      </a:r>
                      <a:r>
                        <a:rPr lang="en-US" sz="1600" dirty="0">
                          <a:effectLst/>
                        </a:rPr>
                        <a:t>flex-wrap</a:t>
                      </a:r>
                      <a:endParaRPr lang="en-US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048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flex-direction</a:t>
                      </a:r>
                      <a:endParaRPr lang="en-US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设置伸缩盒的伸缩项目在父容器中的位置，决定主轴的方向（即伸缩项目的排列方向）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1524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flex-wrap</a:t>
                      </a:r>
                      <a:endParaRPr lang="en-US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设置伸缩盒的伸缩项目超出父容器时是否换行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1524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align-content</a:t>
                      </a:r>
                      <a:endParaRPr lang="en-US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设置伸缩盒堆叠伸缩行的对齐方式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1524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align-items</a:t>
                      </a:r>
                      <a:endParaRPr lang="en-US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设置伸缩盒的伸缩项目在侧轴（纵轴）方向上的对齐方式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152400"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justify-content</a:t>
                      </a:r>
                      <a:endParaRPr lang="en-US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6667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设置伸缩盒的伸缩项目在主轴（横轴）方向上的对齐方式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smtClean="0">
                <a:sym typeface="+mn-ea"/>
              </a:rPr>
              <a:t>CSS3伸缩盒布局例子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eaLnBrk="1" hangingPunct="1"/>
            <a:r>
              <a:rPr altLang="zh-CN" sz="1600">
                <a:sym typeface="+mn-ea"/>
              </a:rPr>
              <a:t>设伸缩盒宽</a:t>
            </a:r>
            <a:r>
              <a:rPr lang="en-US" altLang="zh-CN" sz="1600">
                <a:sym typeface="+mn-ea"/>
              </a:rPr>
              <a:t>800px</a:t>
            </a:r>
            <a:r>
              <a:rPr altLang="zh-CN" sz="1600">
                <a:sym typeface="+mn-ea"/>
              </a:rPr>
              <a:t>，</a:t>
            </a:r>
            <a:r>
              <a:rPr lang="en-US" altLang="zh-CN" sz="1600">
                <a:sym typeface="+mn-ea"/>
              </a:rPr>
              <a:t>a</a:t>
            </a:r>
            <a:r>
              <a:rPr altLang="zh-CN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b</a:t>
            </a:r>
            <a:r>
              <a:rPr altLang="zh-CN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c</a:t>
            </a:r>
            <a:r>
              <a:rPr altLang="zh-CN" sz="1600">
                <a:sym typeface="+mn-ea"/>
              </a:rPr>
              <a:t>伸缩项目扩展比率和收缩比例都分别为</a:t>
            </a:r>
            <a:r>
              <a:rPr lang="en-US" altLang="zh-CN" sz="1600">
                <a:sym typeface="+mn-ea"/>
              </a:rPr>
              <a:t>1</a:t>
            </a:r>
            <a:r>
              <a:rPr altLang="zh-CN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2</a:t>
            </a:r>
            <a:r>
              <a:rPr altLang="zh-CN" sz="1600">
                <a:sym typeface="+mn-ea"/>
              </a:rPr>
              <a:t>和</a:t>
            </a:r>
            <a:r>
              <a:rPr lang="en-US" altLang="zh-CN" sz="1600">
                <a:sym typeface="+mn-ea"/>
              </a:rPr>
              <a:t>3</a:t>
            </a:r>
            <a:r>
              <a:rPr altLang="zh-CN" sz="1600">
                <a:sym typeface="+mn-ea"/>
              </a:rPr>
              <a:t>，伸缩基准值分别为</a:t>
            </a:r>
            <a:r>
              <a:rPr lang="en-US" altLang="zh-CN" sz="1600">
                <a:sym typeface="+mn-ea"/>
              </a:rPr>
              <a:t>300px</a:t>
            </a:r>
            <a:r>
              <a:rPr altLang="zh-CN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200px</a:t>
            </a:r>
            <a:r>
              <a:rPr altLang="zh-CN" sz="1600">
                <a:sym typeface="+mn-ea"/>
              </a:rPr>
              <a:t>和</a:t>
            </a:r>
            <a:r>
              <a:rPr lang="en-US" altLang="zh-CN" sz="1600">
                <a:sym typeface="+mn-ea"/>
              </a:rPr>
              <a:t>400px</a:t>
            </a:r>
            <a:r>
              <a:rPr altLang="zh-CN" sz="1600">
                <a:sym typeface="+mn-ea"/>
              </a:rPr>
              <a:t>，具体定义如下：</a:t>
            </a:r>
            <a:endParaRPr lang="zh-CN" altLang="zh-CN" sz="1600" dirty="0"/>
          </a:p>
          <a:p>
            <a:pPr marL="457200" lvl="1" indent="0" eaLnBrk="1" hangingPunct="1">
              <a:buNone/>
            </a:pPr>
            <a:r>
              <a:rPr lang="en-US" altLang="zh-CN" sz="1600">
                <a:sym typeface="+mn-ea"/>
              </a:rPr>
              <a:t>    &lt;style&gt;</a:t>
            </a:r>
            <a:endParaRPr lang="zh-CN" altLang="zh-CN" sz="1600" dirty="0"/>
          </a:p>
          <a:p>
            <a:pPr marL="457200" lvl="1" indent="0" eaLnBrk="1" hangingPunct="1">
              <a:buNone/>
            </a:pPr>
            <a:r>
              <a:rPr lang="en-US" altLang="zh-CN" sz="1600">
                <a:sym typeface="+mn-ea"/>
              </a:rPr>
              <a:t>        .flex{display:flex;width:800px; height:200px;}</a:t>
            </a:r>
            <a:endParaRPr lang="zh-CN" altLang="zh-CN" sz="1600" dirty="0"/>
          </a:p>
          <a:p>
            <a:pPr marL="457200" lvl="1" indent="0" eaLnBrk="1" hangingPunct="1">
              <a:buNone/>
            </a:pPr>
            <a:r>
              <a:rPr lang="en-US" altLang="zh-CN" sz="1600">
                <a:sym typeface="+mn-ea"/>
              </a:rPr>
              <a:t>        .a{flex:1 1 300px;background-color:#D2D2D2;}</a:t>
            </a:r>
            <a:endParaRPr lang="zh-CN" altLang="zh-CN" sz="1600" dirty="0"/>
          </a:p>
          <a:p>
            <a:pPr marL="457200" lvl="1" indent="0" eaLnBrk="1" hangingPunct="1">
              <a:buNone/>
            </a:pPr>
            <a:r>
              <a:rPr lang="en-US" altLang="zh-CN" sz="1600">
                <a:sym typeface="+mn-ea"/>
              </a:rPr>
              <a:t>        .b{flex:2 2 200px;background-color: #999999;}</a:t>
            </a:r>
            <a:endParaRPr lang="zh-CN" altLang="zh-CN" sz="1600" dirty="0"/>
          </a:p>
          <a:p>
            <a:pPr marL="457200" lvl="1" indent="0" eaLnBrk="1" hangingPunct="1">
              <a:buNone/>
            </a:pPr>
            <a:r>
              <a:rPr lang="en-US" altLang="zh-CN" sz="1600">
                <a:sym typeface="+mn-ea"/>
              </a:rPr>
              <a:t>        .c{flex:3 3 400px;background-color:#D2D2D2;}</a:t>
            </a:r>
            <a:endParaRPr lang="zh-CN" altLang="zh-CN" sz="1600" dirty="0"/>
          </a:p>
          <a:p>
            <a:pPr marL="457200" lvl="1" indent="0" eaLnBrk="1" hangingPunct="1">
              <a:buNone/>
            </a:pPr>
            <a:r>
              <a:rPr lang="en-US" altLang="zh-CN" sz="1600">
                <a:sym typeface="+mn-ea"/>
              </a:rPr>
              <a:t>    &lt;/style&gt;</a:t>
            </a:r>
            <a:endParaRPr lang="zh-CN" altLang="en-US" sz="1600" dirty="0"/>
          </a:p>
          <a:p>
            <a:pPr eaLnBrk="1" hangingPunct="1"/>
            <a:r>
              <a:rPr altLang="zh-CN" sz="1600">
                <a:sym typeface="+mn-ea"/>
              </a:rPr>
              <a:t>因盒宽</a:t>
            </a:r>
            <a:r>
              <a:rPr lang="en-US" altLang="zh-CN" sz="1600">
                <a:sym typeface="+mn-ea"/>
              </a:rPr>
              <a:t>800px</a:t>
            </a:r>
            <a:r>
              <a:rPr altLang="zh-CN" sz="1600">
                <a:sym typeface="+mn-ea"/>
              </a:rPr>
              <a:t>，</a:t>
            </a:r>
            <a:r>
              <a:rPr lang="en-US" altLang="zh-CN" sz="1600">
                <a:sym typeface="+mn-ea"/>
              </a:rPr>
              <a:t>flex-basis</a:t>
            </a:r>
            <a:r>
              <a:rPr altLang="zh-CN" sz="1600">
                <a:sym typeface="+mn-ea"/>
              </a:rPr>
              <a:t>为</a:t>
            </a:r>
            <a:r>
              <a:rPr lang="en-US" altLang="zh-CN" sz="1600">
                <a:sym typeface="+mn-ea"/>
              </a:rPr>
              <a:t>900px</a:t>
            </a:r>
            <a:r>
              <a:rPr altLang="zh-CN" sz="1600">
                <a:sym typeface="+mn-ea"/>
              </a:rPr>
              <a:t>，必须收缩，由于设置了</a:t>
            </a:r>
            <a:r>
              <a:rPr lang="en-US" altLang="zh-CN" sz="1600">
                <a:sym typeface="+mn-ea"/>
              </a:rPr>
              <a:t>flex-shrink</a:t>
            </a:r>
            <a:r>
              <a:rPr altLang="zh-CN" sz="1600">
                <a:sym typeface="+mn-ea"/>
              </a:rPr>
              <a:t>收缩比率，首先要进行加权计算：</a:t>
            </a:r>
            <a:r>
              <a:rPr lang="en-US" altLang="zh-CN" sz="1600">
                <a:sym typeface="+mn-ea"/>
              </a:rPr>
              <a:t>300px*1+200px*2+400px*3=1900px</a:t>
            </a:r>
            <a:r>
              <a:rPr sz="1600">
                <a:sym typeface="+mn-ea"/>
              </a:rPr>
              <a:t>，</a:t>
            </a:r>
            <a:r>
              <a:rPr lang="en-US" altLang="zh-CN" sz="1600">
                <a:sym typeface="+mn-ea"/>
              </a:rPr>
              <a:t>a</a:t>
            </a:r>
            <a:r>
              <a:rPr altLang="zh-CN" sz="1600">
                <a:sym typeface="+mn-ea"/>
              </a:rPr>
              <a:t>收缩值：</a:t>
            </a:r>
            <a:r>
              <a:rPr lang="en-US" altLang="zh-CN" sz="1600">
                <a:sym typeface="+mn-ea"/>
              </a:rPr>
              <a:t>(300*1/1900)*100</a:t>
            </a:r>
            <a:r>
              <a:rPr altLang="zh-CN" sz="1600">
                <a:sym typeface="+mn-ea"/>
              </a:rPr>
              <a:t>≈</a:t>
            </a:r>
            <a:r>
              <a:rPr lang="en-US" altLang="zh-CN" sz="1600">
                <a:sym typeface="+mn-ea"/>
              </a:rPr>
              <a:t>15.8px</a:t>
            </a:r>
            <a:r>
              <a:rPr sz="1600">
                <a:sym typeface="+mn-ea"/>
              </a:rPr>
              <a:t>，</a:t>
            </a:r>
            <a:r>
              <a:rPr lang="en-US" altLang="zh-CN" sz="1600">
                <a:sym typeface="+mn-ea"/>
              </a:rPr>
              <a:t>b</a:t>
            </a:r>
            <a:r>
              <a:rPr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c</a:t>
            </a:r>
            <a:r>
              <a:rPr sz="1600">
                <a:sym typeface="+mn-ea"/>
              </a:rPr>
              <a:t>依次类推</a:t>
            </a:r>
            <a:endParaRPr lang="zh-CN" altLang="zh-CN" sz="1600" dirty="0"/>
          </a:p>
          <a:p>
            <a:pPr eaLnBrk="1" hangingPunct="1"/>
            <a:r>
              <a:rPr lang="zh-CN" altLang="zh-CN" sz="1600" dirty="0"/>
              <a:t>若盒宽1200px则必须扩展，同理计算a的扩展值：(1/(1+2+3))*300=50px，</a:t>
            </a:r>
            <a:r>
              <a:rPr lang="en-US" altLang="zh-CN" sz="1600" dirty="0"/>
              <a:t>b</a:t>
            </a:r>
            <a:r>
              <a:rPr sz="1600" dirty="0"/>
              <a:t>、</a:t>
            </a:r>
            <a:r>
              <a:rPr lang="en-US" altLang="zh-CN" sz="1600" dirty="0"/>
              <a:t>c</a:t>
            </a:r>
            <a:r>
              <a:rPr sz="1600" dirty="0"/>
              <a:t>类似。</a:t>
            </a:r>
            <a:endParaRPr lang="zh-CN" altLang="zh-CN" sz="1600" dirty="0"/>
          </a:p>
          <a:p>
            <a:pPr marL="0" indent="0">
              <a:buNone/>
            </a:pPr>
            <a:endParaRPr lang="zh-CN" altLang="zh-CN" sz="16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zh-CN" sz="1800" b="1" dirty="0" smtClean="0">
                <a:latin typeface="微软雅黑" panose="020B0503020204020204" charset="-122"/>
                <a:ea typeface="微软雅黑" panose="020B0503020204020204" charset="-122"/>
              </a:rPr>
              <a:t>导航</a:t>
            </a:r>
            <a:r>
              <a:rPr lang="zh-CN" altLang="zh-CN" sz="1800" b="1" dirty="0">
                <a:latin typeface="微软雅黑" panose="020B0503020204020204" charset="-122"/>
                <a:ea typeface="微软雅黑" panose="020B0503020204020204" charset="-122"/>
              </a:rPr>
              <a:t>菜单设计</a:t>
            </a:r>
            <a:endParaRPr lang="zh-CN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/>
              <a:t> </a:t>
            </a:r>
            <a:r>
              <a:rPr lang="zh-CN" altLang="zh-CN" sz="1800" dirty="0" smtClean="0"/>
              <a:t>导航</a:t>
            </a:r>
            <a:r>
              <a:rPr lang="zh-CN" altLang="zh-CN" sz="1800" dirty="0"/>
              <a:t>菜单是网站重要的组成部分。</a:t>
            </a:r>
            <a:endParaRPr lang="zh-CN" altLang="zh-CN" sz="1800" dirty="0"/>
          </a:p>
          <a:p>
            <a:endParaRPr lang="zh-CN" altLang="zh-CN" sz="1800" dirty="0"/>
          </a:p>
          <a:p>
            <a:r>
              <a:rPr lang="zh-CN" altLang="zh-CN" sz="1800" dirty="0"/>
              <a:t> 从菜单层次上看，可以分为一级、二级和多级菜单。</a:t>
            </a:r>
            <a:endParaRPr lang="zh-CN" altLang="zh-CN" sz="1800" dirty="0"/>
          </a:p>
          <a:p>
            <a:r>
              <a:rPr lang="zh-CN" altLang="zh-CN" sz="1800" dirty="0"/>
              <a:t>从排列方式上看，可分为水平导航、垂直导航菜单。</a:t>
            </a:r>
            <a:endParaRPr lang="zh-CN" altLang="zh-CN" sz="1800" dirty="0"/>
          </a:p>
          <a:p>
            <a:r>
              <a:rPr lang="zh-CN" altLang="zh-CN" sz="1800" dirty="0"/>
              <a:t>从技术实现角度上看，导航菜单通常采用无序列表、表格、超链接和样式表相结合的方法来实现，也可以使用如</a:t>
            </a:r>
            <a:r>
              <a:rPr lang="en-US" altLang="zh-CN" sz="1800" dirty="0"/>
              <a:t>CSS3 Menu</a:t>
            </a:r>
            <a:r>
              <a:rPr lang="zh-CN" altLang="zh-CN" sz="1800" dirty="0"/>
              <a:t>、</a:t>
            </a:r>
            <a:r>
              <a:rPr lang="en-US" altLang="zh-CN" sz="1800" dirty="0" err="1"/>
              <a:t>jQuery</a:t>
            </a:r>
            <a:r>
              <a:rPr lang="zh-CN" altLang="zh-CN" sz="1800" dirty="0"/>
              <a:t>等第三方插件等技术来实现。</a:t>
            </a:r>
            <a:endParaRPr lang="zh-CN" altLang="zh-CN" sz="1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zh-CN" b="1" dirty="0" smtClean="0">
                <a:latin typeface="微软雅黑" panose="020B0503020204020204" charset="-122"/>
                <a:ea typeface="微软雅黑" panose="020B0503020204020204" charset="-122"/>
              </a:rPr>
              <a:t>一级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</a:rPr>
              <a:t>水平导航菜单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1. </a:t>
            </a:r>
            <a:r>
              <a:rPr lang="zh-CN" altLang="zh-CN" sz="1800" dirty="0"/>
              <a:t>采用“表格</a:t>
            </a:r>
            <a:r>
              <a:rPr lang="en-US" altLang="zh-CN" sz="1800" dirty="0"/>
              <a:t>+</a:t>
            </a:r>
            <a:r>
              <a:rPr lang="zh-CN" altLang="zh-CN" sz="1800" dirty="0"/>
              <a:t>超链接”来设计</a:t>
            </a:r>
            <a:endParaRPr lang="zh-CN" altLang="zh-CN" sz="1800" dirty="0"/>
          </a:p>
          <a:p>
            <a:pPr marL="0" indent="0">
              <a:buNone/>
            </a:pPr>
            <a:r>
              <a:rPr lang="en-US" altLang="zh-CN" sz="1800" dirty="0" smtClean="0"/>
              <a:t>    </a:t>
            </a:r>
            <a:r>
              <a:rPr lang="zh-CN" altLang="zh-CN" sz="1800" dirty="0" smtClean="0"/>
              <a:t>使用</a:t>
            </a:r>
            <a:r>
              <a:rPr lang="zh-CN" altLang="zh-CN" sz="1800" dirty="0"/>
              <a:t>表格布局设计一级导航菜单非常容易而且布局均匀，根据导航栏目数量确定表格的列数。采用</a:t>
            </a:r>
            <a:r>
              <a:rPr lang="en-US" altLang="zh-CN" sz="1800" dirty="0"/>
              <a:t>1</a:t>
            </a:r>
            <a:r>
              <a:rPr lang="zh-CN" altLang="zh-CN" sz="1800" dirty="0"/>
              <a:t>行</a:t>
            </a:r>
            <a:r>
              <a:rPr lang="en-US" altLang="zh-CN" sz="1800" dirty="0"/>
              <a:t>10</a:t>
            </a:r>
            <a:r>
              <a:rPr lang="zh-CN" altLang="zh-CN" sz="1800" dirty="0"/>
              <a:t>列表格，第</a:t>
            </a:r>
            <a:r>
              <a:rPr lang="en-US" altLang="zh-CN" sz="1800" dirty="0"/>
              <a:t>1</a:t>
            </a:r>
            <a:r>
              <a:rPr lang="zh-CN" altLang="zh-CN" sz="1800" dirty="0"/>
              <a:t>、第</a:t>
            </a:r>
            <a:r>
              <a:rPr lang="en-US" altLang="zh-CN" sz="1800" dirty="0"/>
              <a:t>10</a:t>
            </a:r>
            <a:r>
              <a:rPr lang="zh-CN" altLang="zh-CN" sz="1800" dirty="0"/>
              <a:t>单元格插入空格，留出左右边空白，其余单元格内插入超链接即可</a:t>
            </a:r>
            <a:r>
              <a:rPr lang="zh-CN" altLang="zh-CN" sz="1800" dirty="0" smtClean="0"/>
              <a:t>实现</a:t>
            </a:r>
            <a:r>
              <a:rPr lang="zh-CN" altLang="en-US" sz="1800" dirty="0" smtClean="0"/>
              <a:t>。</a:t>
            </a:r>
            <a:endParaRPr lang="zh-CN" altLang="en-US" sz="1800" dirty="0" smtClean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80"/>
          <a:stretch>
            <a:fillRect/>
          </a:stretch>
        </p:blipFill>
        <p:spPr bwMode="auto">
          <a:xfrm>
            <a:off x="628650" y="3562350"/>
            <a:ext cx="8001000" cy="6299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zh-CN" b="1" dirty="0" smtClean="0">
                <a:latin typeface="微软雅黑" panose="020B0503020204020204" charset="-122"/>
                <a:ea typeface="微软雅黑" panose="020B0503020204020204" charset="-122"/>
              </a:rPr>
              <a:t>一级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</a:rPr>
              <a:t>水平导航菜单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2.</a:t>
            </a:r>
            <a:r>
              <a:rPr lang="zh-CN" altLang="zh-CN" sz="1800" dirty="0"/>
              <a:t>采用“无序列表</a:t>
            </a:r>
            <a:r>
              <a:rPr lang="en-US" altLang="zh-CN" sz="1800" dirty="0"/>
              <a:t>+</a:t>
            </a:r>
            <a:r>
              <a:rPr lang="zh-CN" altLang="zh-CN" sz="1800" dirty="0"/>
              <a:t>超链接”来设计</a:t>
            </a:r>
            <a:endParaRPr lang="zh-CN" altLang="zh-CN" sz="18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    </a:t>
            </a:r>
            <a:r>
              <a:rPr lang="zh-CN" altLang="zh-CN" sz="1800" dirty="0" smtClean="0"/>
              <a:t>采用</a:t>
            </a:r>
            <a:r>
              <a:rPr lang="zh-CN" altLang="zh-CN" sz="1800" dirty="0"/>
              <a:t>无序列表设计“一级水平导航菜单”需要做两件事：一是要去掉列表项前面的符号；二是将垂直显示的列表项转换成水平</a:t>
            </a:r>
            <a:r>
              <a:rPr lang="zh-CN" altLang="zh-CN" sz="1800" dirty="0" smtClean="0"/>
              <a:t>显示。（怎么处理？）</a:t>
            </a:r>
            <a:endParaRPr lang="zh-CN" altLang="zh-CN" sz="1800" dirty="0" smtClean="0"/>
          </a:p>
        </p:txBody>
      </p:sp>
      <p:sp>
        <p:nvSpPr>
          <p:cNvPr id="2" name="矩形 1"/>
          <p:cNvSpPr/>
          <p:nvPr/>
        </p:nvSpPr>
        <p:spPr>
          <a:xfrm>
            <a:off x="609600" y="3276600"/>
            <a:ext cx="8382000" cy="209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0" dirty="0"/>
              <a:t>&lt;div class="</a:t>
            </a:r>
            <a:r>
              <a:rPr lang="en-US" altLang="zh-CN" sz="1400" dirty="0" err="1"/>
              <a:t>navwrap</a:t>
            </a:r>
            <a:r>
              <a:rPr lang="en-US" altLang="zh-CN" sz="1400" dirty="0"/>
              <a:t>"&gt;</a:t>
            </a:r>
            <a:endParaRPr lang="en-US" altLang="zh-CN" sz="1400" dirty="0"/>
          </a:p>
          <a:p>
            <a:pPr>
              <a:lnSpc>
                <a:spcPts val="13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 err="1"/>
              <a:t>ul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="/"&gt;</a:t>
            </a:r>
            <a:r>
              <a:rPr lang="zh-CN" altLang="en-US" sz="1400" dirty="0"/>
              <a:t>首页</a:t>
            </a:r>
            <a:r>
              <a:rPr lang="en-US" altLang="zh-CN" sz="1400" dirty="0"/>
              <a:t>&lt;/a&gt;&lt;/li&gt;</a:t>
            </a:r>
            <a:endParaRPr lang="en-US" altLang="zh-CN" sz="1400" dirty="0"/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="/html/intro.html"&gt;</a:t>
            </a:r>
            <a:r>
              <a:rPr lang="zh-CN" altLang="en-US" sz="1400" dirty="0"/>
              <a:t>期刊介绍</a:t>
            </a:r>
            <a:r>
              <a:rPr lang="en-US" altLang="zh-CN" sz="1400" dirty="0"/>
              <a:t>&lt;/a&gt;&lt;/li&gt;</a:t>
            </a:r>
            <a:endParaRPr lang="en-US" altLang="zh-CN" sz="1400" dirty="0"/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="/html/editorial_board.html"&gt;</a:t>
            </a:r>
            <a:r>
              <a:rPr lang="zh-CN" altLang="en-US" sz="1400" dirty="0"/>
              <a:t>编委会</a:t>
            </a:r>
            <a:r>
              <a:rPr lang="en-US" altLang="zh-CN" sz="1400" dirty="0"/>
              <a:t>/</a:t>
            </a:r>
            <a:r>
              <a:rPr lang="zh-CN" altLang="en-US" sz="1400" dirty="0"/>
              <a:t>董事会</a:t>
            </a:r>
            <a:r>
              <a:rPr lang="en-US" altLang="zh-CN" sz="1400" dirty="0"/>
              <a:t>&lt;/a&gt;&lt;/li&gt;</a:t>
            </a:r>
            <a:endParaRPr lang="en-US" altLang="zh-CN" sz="1400" dirty="0"/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="/html/faq.html"&gt;</a:t>
            </a:r>
            <a:r>
              <a:rPr lang="zh-CN" altLang="en-US" sz="1400" dirty="0"/>
              <a:t>常见问题及解答</a:t>
            </a:r>
            <a:r>
              <a:rPr lang="en-US" altLang="zh-CN" sz="1400" dirty="0"/>
              <a:t>&lt;/a&gt;&lt;/li&gt;</a:t>
            </a:r>
            <a:endParaRPr lang="en-US" altLang="zh-CN" sz="1400" dirty="0"/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="/html/downloads.html"&gt;</a:t>
            </a:r>
            <a:r>
              <a:rPr lang="zh-CN" altLang="en-US" sz="1400" dirty="0"/>
              <a:t>常用文档下载</a:t>
            </a:r>
            <a:r>
              <a:rPr lang="en-US" altLang="zh-CN" sz="1400" dirty="0"/>
              <a:t>&lt;/a&gt;&lt;/li&gt;</a:t>
            </a:r>
            <a:endParaRPr lang="en-US" altLang="zh-CN" sz="1400" dirty="0"/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="/html/subscribe.html"&gt;</a:t>
            </a:r>
            <a:r>
              <a:rPr lang="zh-CN" altLang="en-US" sz="1400" dirty="0"/>
              <a:t>订阅</a:t>
            </a:r>
            <a:r>
              <a:rPr lang="en-US" altLang="zh-CN" sz="1400" dirty="0"/>
              <a:t>&lt;/a&gt;&lt;/li&gt;</a:t>
            </a:r>
            <a:endParaRPr lang="en-US" altLang="zh-CN" sz="1400" dirty="0"/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="/article/01-index.html"&gt;</a:t>
            </a:r>
            <a:r>
              <a:rPr lang="zh-CN" altLang="en-US" sz="1400" dirty="0"/>
              <a:t>过刊浏览</a:t>
            </a:r>
            <a:r>
              <a:rPr lang="en-US" altLang="zh-CN" sz="1400" dirty="0"/>
              <a:t>&lt;/a&gt;&lt;/li&gt;</a:t>
            </a:r>
            <a:endParaRPr lang="en-US" altLang="zh-CN" sz="1400" dirty="0"/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="/article/02-index.html"&gt;</a:t>
            </a:r>
            <a:r>
              <a:rPr lang="zh-CN" altLang="en-US" sz="1400" dirty="0"/>
              <a:t>优先出版</a:t>
            </a:r>
            <a:r>
              <a:rPr lang="en-US" altLang="zh-CN" sz="1400" dirty="0"/>
              <a:t>&lt;/a&gt;&lt;/li&gt;</a:t>
            </a:r>
            <a:endParaRPr lang="en-US" altLang="zh-CN" sz="1400" dirty="0"/>
          </a:p>
          <a:p>
            <a:pPr>
              <a:lnSpc>
                <a:spcPts val="13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 err="1"/>
              <a:t>ul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300"/>
              </a:lnSpc>
            </a:pPr>
            <a:r>
              <a:rPr lang="en-US" altLang="zh-CN" sz="1400" dirty="0"/>
              <a:t>&lt;/div&gt;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zh-CN" b="1" dirty="0" smtClean="0">
                <a:latin typeface="微软雅黑" panose="020B0503020204020204" charset="-122"/>
                <a:ea typeface="微软雅黑" panose="020B0503020204020204" charset="-122"/>
              </a:rPr>
              <a:t>二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</a:rPr>
              <a:t>级水平导航</a:t>
            </a:r>
            <a:r>
              <a:rPr lang="zh-CN" altLang="zh-CN" b="1" dirty="0" smtClean="0">
                <a:latin typeface="微软雅黑" panose="020B0503020204020204" charset="-122"/>
                <a:ea typeface="微软雅黑" panose="020B0503020204020204" charset="-122"/>
              </a:rPr>
              <a:t>菜单</a:t>
            </a:r>
            <a:endParaRPr lang="zh-CN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1.</a:t>
            </a:r>
            <a:r>
              <a:rPr lang="zh-CN" altLang="zh-CN" sz="1800" dirty="0" smtClean="0"/>
              <a:t>下</a:t>
            </a:r>
            <a:r>
              <a:rPr lang="zh-CN" altLang="zh-CN" sz="1800" dirty="0"/>
              <a:t>拉导航</a:t>
            </a:r>
            <a:r>
              <a:rPr lang="zh-CN" altLang="zh-CN" sz="1800" dirty="0" smtClean="0"/>
              <a:t>菜单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       </a:t>
            </a:r>
            <a:r>
              <a:rPr lang="zh-CN" altLang="zh-CN" sz="1800" dirty="0" smtClean="0"/>
              <a:t>借助于</a:t>
            </a:r>
            <a:r>
              <a:rPr lang="en-US" altLang="zh-CN" sz="1800" dirty="0"/>
              <a:t>JavaScript</a:t>
            </a:r>
            <a:r>
              <a:rPr lang="zh-CN" altLang="zh-CN" sz="1800" dirty="0"/>
              <a:t>设计网站下拉菜单的案例比较多见，而采用纯</a:t>
            </a:r>
            <a:r>
              <a:rPr lang="en-US" altLang="zh-CN" sz="1800" dirty="0"/>
              <a:t>CSS</a:t>
            </a:r>
            <a:r>
              <a:rPr lang="zh-CN" altLang="zh-CN" sz="1800" dirty="0"/>
              <a:t>设计网站下拉菜单需要对样式进行详细的定义才能实现。不过要考虑到不同浏览器之间的兼容性</a:t>
            </a:r>
            <a:r>
              <a:rPr lang="zh-CN" altLang="zh-CN" sz="1800" dirty="0" smtClean="0"/>
              <a:t>。</a:t>
            </a:r>
            <a:endParaRPr lang="zh-CN" altLang="zh-CN" sz="18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</a:t>
            </a:r>
            <a:r>
              <a:rPr lang="zh-CN" altLang="zh-CN" sz="1800" dirty="0" smtClean="0"/>
              <a:t>采用</a:t>
            </a:r>
            <a:r>
              <a:rPr lang="en-US" altLang="zh-CN" sz="1800" dirty="0"/>
              <a:t>&lt;</a:t>
            </a:r>
            <a:r>
              <a:rPr lang="en-US" altLang="zh-CN" sz="1800" dirty="0" err="1"/>
              <a:t>ul</a:t>
            </a:r>
            <a:r>
              <a:rPr lang="en-US" altLang="zh-CN" sz="1800" dirty="0"/>
              <a:t>&gt;&lt;/</a:t>
            </a:r>
            <a:r>
              <a:rPr lang="en-US" altLang="zh-CN" sz="1800" dirty="0" err="1"/>
              <a:t>ul</a:t>
            </a:r>
            <a:r>
              <a:rPr lang="en-US" altLang="zh-CN" sz="1800" dirty="0"/>
              <a:t>&gt;</a:t>
            </a:r>
            <a:r>
              <a:rPr lang="zh-CN" altLang="zh-CN" sz="1800" dirty="0"/>
              <a:t>、</a:t>
            </a:r>
            <a:r>
              <a:rPr lang="en-US" altLang="zh-CN" sz="1800" dirty="0"/>
              <a:t>&lt;li&gt;&lt;/li&gt;</a:t>
            </a:r>
            <a:r>
              <a:rPr lang="zh-CN" altLang="zh-CN" sz="1800" dirty="0"/>
              <a:t>、</a:t>
            </a:r>
            <a:r>
              <a:rPr lang="en-US" altLang="zh-CN" sz="1800" dirty="0"/>
              <a:t>&lt;a&gt;&lt;/a&gt;</a:t>
            </a:r>
            <a:r>
              <a:rPr lang="zh-CN" altLang="zh-CN" sz="1800" dirty="0"/>
              <a:t>等标记和</a:t>
            </a:r>
            <a:r>
              <a:rPr lang="en-US" altLang="zh-CN" sz="1800" dirty="0"/>
              <a:t>CSS</a:t>
            </a:r>
            <a:r>
              <a:rPr lang="zh-CN" altLang="zh-CN" sz="1800" dirty="0"/>
              <a:t>样式定义来实现一个简单的二级下拉菜单的设计</a:t>
            </a:r>
            <a:r>
              <a:rPr lang="zh-CN" altLang="zh-CN" sz="1800" dirty="0" smtClean="0"/>
              <a:t>过程。</a:t>
            </a:r>
            <a:endParaRPr lang="zh-CN" altLang="zh-CN" sz="1800" dirty="0"/>
          </a:p>
          <a:p>
            <a:pPr marL="0" lvl="0" indent="0">
              <a:buNone/>
            </a:pPr>
            <a:endParaRPr lang="zh-CN" altLang="zh-CN" sz="1800" dirty="0"/>
          </a:p>
        </p:txBody>
      </p:sp>
      <p:pic>
        <p:nvPicPr>
          <p:cNvPr id="7" name="图片 6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85"/>
          <a:stretch>
            <a:fillRect/>
          </a:stretch>
        </p:blipFill>
        <p:spPr bwMode="auto">
          <a:xfrm>
            <a:off x="1240790" y="4382135"/>
            <a:ext cx="6248400" cy="10864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zh-CN" b="1" dirty="0" smtClean="0">
                <a:latin typeface="微软雅黑" panose="020B0503020204020204" charset="-122"/>
                <a:ea typeface="微软雅黑" panose="020B0503020204020204" charset="-122"/>
              </a:rPr>
              <a:t>二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</a:rPr>
              <a:t>级水平导航</a:t>
            </a:r>
            <a:r>
              <a:rPr lang="zh-CN" altLang="zh-CN" b="1" dirty="0" smtClean="0">
                <a:latin typeface="微软雅黑" panose="020B0503020204020204" charset="-122"/>
                <a:ea typeface="微软雅黑" panose="020B0503020204020204" charset="-122"/>
              </a:rPr>
              <a:t>菜单</a:t>
            </a:r>
            <a:endParaRPr lang="zh-CN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sz="1800" dirty="0"/>
              <a:t>具体设计步骤如下：</a:t>
            </a:r>
            <a:endParaRPr lang="zh-CN" altLang="zh-CN" sz="1800" dirty="0"/>
          </a:p>
          <a:p>
            <a:pPr marL="0" indent="0">
              <a:buNone/>
            </a:pPr>
            <a:r>
              <a:rPr lang="en-US" altLang="zh-CN" sz="1800" dirty="0"/>
              <a:t>1</a:t>
            </a:r>
            <a:r>
              <a:rPr sz="1800" dirty="0"/>
              <a:t>、</a:t>
            </a:r>
            <a:r>
              <a:rPr lang="zh-CN" altLang="zh-CN" sz="1800" dirty="0"/>
              <a:t>首先编写下拉菜单的</a:t>
            </a:r>
            <a:r>
              <a:rPr lang="en-US" altLang="zh-CN" sz="1800" dirty="0"/>
              <a:t>HTML</a:t>
            </a:r>
            <a:r>
              <a:rPr lang="zh-CN" altLang="zh-CN" sz="1800" dirty="0"/>
              <a:t>代码，链入外部样式表</a:t>
            </a:r>
            <a:r>
              <a:rPr lang="zh-CN" altLang="zh-CN" sz="1800" dirty="0" smtClean="0"/>
              <a:t>。</a:t>
            </a:r>
            <a:endParaRPr lang="zh-CN" altLang="zh-CN" sz="1800" dirty="0" smtClean="0"/>
          </a:p>
          <a:p>
            <a:pPr marL="0" lvl="1" indent="0">
              <a:buNone/>
            </a:pPr>
            <a:r>
              <a:rPr lang="en-US" altLang="zh-CN" sz="1800">
                <a:latin typeface="微软雅黑" panose="020B0503020204020204" charset="-122"/>
                <a:sym typeface="+mn-ea"/>
              </a:rPr>
              <a:t>2</a:t>
            </a:r>
            <a:r>
              <a:rPr altLang="zh-CN" sz="1800">
                <a:latin typeface="微软雅黑" panose="020B0503020204020204" charset="-122"/>
                <a:sym typeface="+mn-ea"/>
              </a:rPr>
              <a:t>、逐步</a:t>
            </a:r>
            <a:r>
              <a:rPr sz="1800" smtClean="0">
                <a:latin typeface="微软雅黑" panose="020B0503020204020204" charset="-122"/>
                <a:sym typeface="+mn-ea"/>
              </a:rPr>
              <a:t>依次设置</a:t>
            </a:r>
            <a:r>
              <a:rPr lang="en-US" altLang="zh-CN" sz="1800" dirty="0" err="1" smtClean="0">
                <a:latin typeface="微软雅黑" panose="020B0503020204020204" charset="-122"/>
                <a:sym typeface="+mn-ea"/>
              </a:rPr>
              <a:t>ul</a:t>
            </a:r>
            <a:r>
              <a:rPr sz="1800" smtClean="0">
                <a:latin typeface="微软雅黑" panose="020B0503020204020204" charset="-122"/>
                <a:sym typeface="+mn-ea"/>
              </a:rPr>
              <a:t>、</a:t>
            </a:r>
            <a:r>
              <a:rPr lang="en-US" altLang="zh-CN" sz="1800" smtClean="0">
                <a:latin typeface="微软雅黑" panose="020B0503020204020204" charset="-122"/>
                <a:sym typeface="+mn-ea"/>
              </a:rPr>
              <a:t>li</a:t>
            </a:r>
            <a:r>
              <a:rPr sz="1800" smtClean="0">
                <a:latin typeface="微软雅黑" panose="020B0503020204020204" charset="-122"/>
                <a:sym typeface="+mn-ea"/>
              </a:rPr>
              <a:t>、</a:t>
            </a:r>
            <a:r>
              <a:rPr lang="en-US" altLang="zh-CN" sz="1800" smtClean="0">
                <a:latin typeface="微软雅黑" panose="020B0503020204020204" charset="-122"/>
                <a:sym typeface="+mn-ea"/>
              </a:rPr>
              <a:t>a</a:t>
            </a:r>
            <a:r>
              <a:rPr sz="1800" smtClean="0">
                <a:latin typeface="微软雅黑" panose="020B0503020204020204" charset="-122"/>
                <a:sym typeface="+mn-ea"/>
              </a:rPr>
              <a:t>等的样式</a:t>
            </a:r>
            <a:r>
              <a:rPr altLang="zh-CN" sz="1800">
                <a:latin typeface="微软雅黑" panose="020B0503020204020204" charset="-122"/>
                <a:sym typeface="+mn-ea"/>
              </a:rPr>
              <a:t>，让菜单越来越美观</a:t>
            </a:r>
            <a:r>
              <a:rPr altLang="zh-CN" sz="1800" smtClean="0">
                <a:latin typeface="微软雅黑" panose="020B0503020204020204" charset="-122"/>
                <a:sym typeface="+mn-ea"/>
              </a:rPr>
              <a:t>。</a:t>
            </a:r>
            <a:endParaRPr altLang="zh-CN" sz="1800" smtClean="0">
              <a:latin typeface="微软雅黑" panose="020B0503020204020204" charset="-122"/>
              <a:sym typeface="+mn-ea"/>
            </a:endParaRPr>
          </a:p>
          <a:p>
            <a:pPr marL="0" lvl="1" indent="0">
              <a:buNone/>
            </a:pPr>
            <a:r>
              <a:rPr sz="1800" smtClean="0">
                <a:latin typeface="微软雅黑" panose="020B0503020204020204" charset="-122"/>
                <a:sym typeface="+mn-ea"/>
              </a:rPr>
              <a:t>垂直</a:t>
            </a:r>
            <a:r>
              <a:rPr lang="en-US" altLang="zh-CN" sz="1800" smtClean="0">
                <a:latin typeface="微软雅黑" panose="020B0503020204020204" charset="-122"/>
                <a:sym typeface="+mn-ea"/>
              </a:rPr>
              <a:t>-&gt;</a:t>
            </a:r>
            <a:r>
              <a:rPr sz="1800" smtClean="0">
                <a:latin typeface="微软雅黑" panose="020B0503020204020204" charset="-122"/>
                <a:sym typeface="+mn-ea"/>
              </a:rPr>
              <a:t>水平、</a:t>
            </a:r>
            <a:r>
              <a:rPr lang="en-US" altLang="zh-CN" sz="1800" smtClean="0">
                <a:latin typeface="微软雅黑" panose="020B0503020204020204" charset="-122"/>
                <a:sym typeface="+mn-ea"/>
              </a:rPr>
              <a:t>hover</a:t>
            </a:r>
            <a:r>
              <a:rPr sz="1800" smtClean="0">
                <a:latin typeface="微软雅黑" panose="020B0503020204020204" charset="-122"/>
                <a:sym typeface="+mn-ea"/>
              </a:rPr>
              <a:t>、子菜单</a:t>
            </a:r>
            <a:endParaRPr altLang="zh-CN" sz="1800" smtClean="0">
              <a:latin typeface="微软雅黑" panose="020B0503020204020204" charset="-122"/>
              <a:sym typeface="+mn-ea"/>
            </a:endParaRPr>
          </a:p>
          <a:p>
            <a:pPr marL="0" lvl="1" indent="0">
              <a:buNone/>
            </a:pPr>
            <a:endParaRPr lang="zh-CN" altLang="zh-CN" sz="1800" dirty="0" smtClean="0"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1"/>
          <a:stretch>
            <a:fillRect/>
          </a:stretch>
        </p:blipFill>
        <p:spPr bwMode="auto">
          <a:xfrm>
            <a:off x="502285" y="3622675"/>
            <a:ext cx="3018155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3"/>
          <a:stretch>
            <a:fillRect/>
          </a:stretch>
        </p:blipFill>
        <p:spPr bwMode="auto">
          <a:xfrm>
            <a:off x="3865880" y="3622675"/>
            <a:ext cx="4876800" cy="13144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zh-CN" b="1" dirty="0" smtClean="0">
                <a:latin typeface="微软雅黑" panose="020B0503020204020204" charset="-122"/>
                <a:ea typeface="微软雅黑" panose="020B0503020204020204" charset="-122"/>
              </a:rPr>
              <a:t>二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</a:rPr>
              <a:t>级水平导航</a:t>
            </a:r>
            <a:r>
              <a:rPr lang="zh-CN" altLang="zh-CN" b="1" dirty="0" smtClean="0">
                <a:latin typeface="微软雅黑" panose="020B0503020204020204" charset="-122"/>
                <a:ea typeface="微软雅黑" panose="020B0503020204020204" charset="-122"/>
              </a:rPr>
              <a:t>菜单</a:t>
            </a:r>
            <a:endParaRPr lang="zh-CN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2</a:t>
            </a:r>
            <a:r>
              <a:rPr lang="en-US" altLang="zh-CN" sz="1800" dirty="0" smtClean="0"/>
              <a:t>.</a:t>
            </a:r>
            <a:r>
              <a:rPr lang="zh-CN" altLang="zh-CN" sz="1800" dirty="0"/>
              <a:t>横向二级导航菜单</a:t>
            </a:r>
            <a:endParaRPr lang="zh-CN" altLang="zh-CN" sz="18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 smtClean="0"/>
              <a:t>       </a:t>
            </a:r>
            <a:r>
              <a:rPr lang="zh-CN" altLang="zh-CN" sz="1800" dirty="0" smtClean="0"/>
              <a:t>所谓</a:t>
            </a:r>
            <a:r>
              <a:rPr lang="zh-CN" altLang="zh-CN" sz="1800" dirty="0"/>
              <a:t>横向二级导航菜单</a:t>
            </a:r>
            <a:r>
              <a:rPr lang="zh-CN" altLang="zh-CN" sz="1800" dirty="0" smtClean="0"/>
              <a:t>，</a:t>
            </a:r>
            <a:r>
              <a:rPr lang="zh-CN" altLang="en-US" sz="1800" dirty="0"/>
              <a:t>即</a:t>
            </a:r>
            <a:r>
              <a:rPr lang="zh-CN" altLang="zh-CN" sz="1800" dirty="0" smtClean="0"/>
              <a:t>一</a:t>
            </a:r>
            <a:r>
              <a:rPr lang="zh-CN" altLang="zh-CN" sz="1800" dirty="0"/>
              <a:t>层主菜单是水平排列、二层子菜单也是水平排列，各占一行，其中二层子菜单可能会占多行，取决于子菜单的数量</a:t>
            </a:r>
            <a:r>
              <a:rPr lang="zh-CN" altLang="zh-CN" sz="1800" dirty="0" smtClean="0"/>
              <a:t>。如携</a:t>
            </a:r>
            <a:r>
              <a:rPr lang="zh-CN" altLang="zh-CN" sz="1800" dirty="0"/>
              <a:t>程旅行网官</a:t>
            </a:r>
            <a:r>
              <a:rPr lang="zh-CN" altLang="zh-CN" sz="1800" dirty="0" smtClean="0"/>
              <a:t>网 </a:t>
            </a:r>
            <a:r>
              <a:rPr lang="en-US" altLang="zh-CN" sz="1800" dirty="0" smtClean="0">
                <a:hlinkClick r:id="rId1"/>
              </a:rPr>
              <a:t>http</a:t>
            </a:r>
            <a:r>
              <a:rPr lang="en-US" altLang="zh-CN" sz="1800" dirty="0">
                <a:hlinkClick r:id="rId1"/>
              </a:rPr>
              <a:t>://www.ctrip.com</a:t>
            </a:r>
            <a:r>
              <a:rPr lang="en-US" altLang="zh-CN" sz="1800" dirty="0" smtClean="0">
                <a:hlinkClick r:id="rId1"/>
              </a:rPr>
              <a:t>/</a:t>
            </a:r>
            <a:r>
              <a:rPr lang="zh-CN" altLang="zh-CN" sz="1800" dirty="0" smtClean="0"/>
              <a:t> </a:t>
            </a:r>
            <a:r>
              <a:rPr lang="en-US" altLang="zh-CN" sz="1800" dirty="0" smtClean="0"/>
              <a:t>。</a:t>
            </a:r>
            <a:endParaRPr lang="zh-CN" altLang="zh-CN" sz="1800" dirty="0"/>
          </a:p>
          <a:p>
            <a:pPr marL="0" indent="0">
              <a:buNone/>
            </a:pPr>
            <a:endParaRPr lang="zh-CN" altLang="zh-CN" sz="1800" dirty="0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57550"/>
            <a:ext cx="8077200" cy="22288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zh-CN" b="1" i="0" dirty="0" smtClean="0">
                <a:latin typeface="微软雅黑" panose="020B0503020204020204" charset="-122"/>
                <a:ea typeface="微软雅黑" panose="020B0503020204020204" charset="-122"/>
              </a:rPr>
              <a:t>横向</a:t>
            </a:r>
            <a:r>
              <a:rPr lang="zh-CN" altLang="zh-CN" b="1" i="0" dirty="0">
                <a:latin typeface="微软雅黑" panose="020B0503020204020204" charset="-122"/>
                <a:ea typeface="微软雅黑" panose="020B0503020204020204" charset="-122"/>
              </a:rPr>
              <a:t>二级导航</a:t>
            </a:r>
            <a:r>
              <a:rPr lang="zh-CN" altLang="zh-CN" b="1" i="0" dirty="0" smtClean="0">
                <a:latin typeface="微软雅黑" panose="020B0503020204020204" charset="-122"/>
                <a:ea typeface="微软雅黑" panose="020B0503020204020204" charset="-122"/>
              </a:rPr>
              <a:t>菜单</a:t>
            </a:r>
            <a:r>
              <a:rPr lang="zh-CN" altLang="en-US" b="1" i="0" dirty="0" smtClean="0"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endParaRPr lang="zh-CN" altLang="zh-CN" b="1" i="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dirty="0" smtClean="0"/>
              <a:t>       </a:t>
            </a:r>
            <a:r>
              <a:rPr lang="zh-CN" altLang="zh-CN" sz="1800" dirty="0" smtClean="0"/>
              <a:t>采用纯</a:t>
            </a:r>
            <a:r>
              <a:rPr lang="en-US" altLang="zh-CN" sz="1800" dirty="0" smtClean="0"/>
              <a:t>CSS</a:t>
            </a:r>
            <a:r>
              <a:rPr lang="zh-CN" altLang="zh-CN" sz="1800" dirty="0" smtClean="0"/>
              <a:t>打造横向二级导航菜单，需要对</a:t>
            </a:r>
            <a:r>
              <a:rPr lang="en-US" altLang="zh-CN" sz="1800" dirty="0" smtClean="0"/>
              <a:t>HTML</a:t>
            </a:r>
            <a:r>
              <a:rPr lang="zh-CN" altLang="zh-CN" sz="1800" dirty="0" smtClean="0"/>
              <a:t>中的</a:t>
            </a:r>
            <a:r>
              <a:rPr lang="en-US" altLang="zh-CN" sz="1800" dirty="0" smtClean="0"/>
              <a:t>div</a:t>
            </a:r>
            <a:r>
              <a:rPr lang="zh-CN" altLang="zh-CN" sz="1800" dirty="0" smtClean="0"/>
              <a:t>、</a:t>
            </a:r>
            <a:r>
              <a:rPr lang="en-US" altLang="zh-CN" sz="1800" dirty="0" err="1" smtClean="0"/>
              <a:t>ul</a:t>
            </a:r>
            <a:r>
              <a:rPr lang="zh-CN" altLang="zh-CN" sz="1800" dirty="0" smtClean="0"/>
              <a:t>、</a:t>
            </a:r>
            <a:r>
              <a:rPr lang="en-US" altLang="zh-CN" sz="1800" dirty="0" smtClean="0"/>
              <a:t>li</a:t>
            </a:r>
            <a:r>
              <a:rPr lang="zh-CN" altLang="zh-CN" sz="1800" dirty="0" smtClean="0"/>
              <a:t>、</a:t>
            </a:r>
            <a:r>
              <a:rPr lang="en-US" altLang="zh-CN" sz="1800" dirty="0" smtClean="0"/>
              <a:t>a</a:t>
            </a:r>
            <a:r>
              <a:rPr lang="zh-CN" altLang="zh-CN" sz="1800" dirty="0" smtClean="0"/>
              <a:t>等标记进行样式定义，并应用样式。在设计下拉菜单的基础上，很容易实现横向二级导航菜单，如</a:t>
            </a:r>
            <a:r>
              <a:rPr lang="zh-CN" altLang="en-US" sz="1800" dirty="0" smtClean="0"/>
              <a:t>下</a:t>
            </a:r>
            <a:r>
              <a:rPr lang="zh-CN" altLang="zh-CN" sz="1800" dirty="0" smtClean="0"/>
              <a:t>图所示。</a:t>
            </a:r>
            <a:endParaRPr lang="zh-CN" altLang="zh-CN" sz="1800" dirty="0" smtClean="0"/>
          </a:p>
          <a:p>
            <a:pPr marL="0" indent="0">
              <a:buNone/>
            </a:pPr>
            <a:r>
              <a:rPr sz="1800" dirty="0" smtClean="0"/>
              <a:t>       如何把子菜单也变成水平排列？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600" dirty="0" smtClean="0"/>
              <a:t>    </a:t>
            </a:r>
            <a:endParaRPr lang="zh-CN" altLang="en-US" sz="1600" dirty="0" smtClean="0"/>
          </a:p>
        </p:txBody>
      </p:sp>
      <p:pic>
        <p:nvPicPr>
          <p:cNvPr id="6" name="图片 5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64485"/>
            <a:ext cx="7191375" cy="199834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 </a:t>
            </a:r>
            <a:endParaRPr lang="zh-CN" altLang="en-US" dirty="0" smtClean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223520" y="1262936"/>
            <a:ext cx="8534400" cy="1075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400" dirty="0"/>
              <a:t> </a:t>
            </a:r>
            <a:r>
              <a:rPr lang="zh-CN" altLang="en-US" sz="1400" dirty="0" smtClean="0"/>
              <a:t>      表格以简洁明了和高效快捷的方式将图片、文本、数据和表单的元素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有序的</a:t>
            </a:r>
            <a:r>
              <a:rPr lang="zh-CN" altLang="en-US" sz="1400" dirty="0" smtClean="0"/>
              <a:t>显示在页面上。</a:t>
            </a:r>
            <a:endParaRPr lang="zh-CN" altLang="en-US" sz="14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52118" y="2395855"/>
          <a:ext cx="8305800" cy="25146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521585"/>
                <a:gridCol w="1541780"/>
                <a:gridCol w="2414905"/>
                <a:gridCol w="1827530"/>
              </a:tblGrid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标记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标记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&lt;table&gt;&lt;/table&gt;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表格标记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thead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thead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定义表格的表头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&lt;caption&gt;&lt;/caption&gt;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</a:t>
                      </a: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格标</a:t>
                      </a: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题</a:t>
                      </a: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标记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tbody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tbody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定义表格的主体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表格表头标记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tfoot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tfoot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定义表格的页脚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&lt;tr&gt;&lt;/tr&gt;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表格的行标记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r>
                        <a:rPr lang="zh-CN" altLang="en-US" sz="1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兼容问题</a:t>
                      </a:r>
                      <a:endParaRPr lang="zh-CN" altLang="en-US" sz="10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&lt;td&gt;&lt;/td&gt;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表格的列标记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CSS</a:t>
            </a:r>
            <a:r>
              <a:rPr lang="zh-CN" altLang="en-US" smtClean="0"/>
              <a:t>基本语法</a:t>
            </a:r>
            <a:endParaRPr lang="zh-CN" altLang="en-US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33400" y="1657350"/>
            <a:ext cx="8534400" cy="4615180"/>
          </a:xfrm>
          <a:prstGeom prst="rect">
            <a:avLst/>
          </a:prstGeom>
        </p:spPr>
        <p:txBody>
          <a:bodyPr/>
          <a:lstStyle/>
          <a:p>
            <a:pPr marL="182880" indent="-182880" defTabSz="1158875" eaLnBrk="0" hangingPunct="0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2000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&lt;style type="text/</a:t>
            </a:r>
            <a:r>
              <a:rPr lang="en-US" altLang="zh-CN" sz="2000" kern="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en-US" altLang="zh-CN" sz="2000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"&gt;</a:t>
            </a:r>
            <a:endParaRPr lang="en-US" altLang="zh-CN" sz="2000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" indent="-182880" defTabSz="1158875" eaLnBrk="0" hangingPunct="0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2000" kern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/*  </a:t>
            </a:r>
            <a:r>
              <a:rPr lang="zh-CN" altLang="en-US" sz="2000" kern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</a:t>
            </a:r>
            <a:r>
              <a:rPr lang="en-US" altLang="zh-CN" sz="2000" kern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body</a:t>
            </a:r>
            <a:r>
              <a:rPr lang="zh-CN" altLang="en-US" sz="2000" kern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样式  *</a:t>
            </a:r>
            <a:r>
              <a:rPr lang="en-US" altLang="zh-CN" sz="2000" kern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endParaRPr lang="en-US" altLang="zh-CN" sz="2000" kern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" indent="-182880" defTabSz="1158875" eaLnBrk="0" hangingPunct="0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20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US" altLang="zh-CN" sz="1800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body</a:t>
            </a:r>
            <a:r>
              <a:rPr lang="en-US" altLang="zh-CN" sz="18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</a:t>
            </a:r>
            <a:r>
              <a:rPr lang="en-US" altLang="zh-CN" sz="1800" kern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background:black;color:red</a:t>
            </a:r>
            <a:r>
              <a:rPr lang="en-US" altLang="zh-CN" sz="18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;}</a:t>
            </a:r>
            <a:endParaRPr lang="en-US" altLang="zh-CN" sz="1800" kern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" indent="-182880" defTabSz="1158875" eaLnBrk="0" hangingPunct="0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8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US" altLang="zh-CN" sz="1800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.div{</a:t>
            </a:r>
            <a:r>
              <a:rPr lang="en-US" altLang="zh-CN" sz="18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padding:50px;}</a:t>
            </a:r>
            <a:endParaRPr lang="en-US" altLang="zh-CN" sz="1800" kern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" indent="-182880" defTabSz="1158875" eaLnBrk="0" hangingPunct="0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18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US" altLang="zh-CN" sz="1800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en-US" altLang="zh-CN" sz="1800" kern="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pic</a:t>
            </a:r>
            <a:r>
              <a:rPr lang="en-US" altLang="zh-CN" sz="18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</a:t>
            </a:r>
            <a:r>
              <a:rPr lang="en-US" altLang="zh-CN" sz="1800" kern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float:right</a:t>
            </a:r>
            <a:r>
              <a:rPr lang="en-US" altLang="zh-CN" sz="18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;padding:20px;}</a:t>
            </a:r>
            <a:endParaRPr lang="en-US" altLang="zh-CN" sz="1800" kern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" indent="-182880" defTabSz="1158875" eaLnBrk="0" hangingPunct="0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defRPr/>
            </a:pPr>
            <a:r>
              <a:rPr lang="en-US" altLang="zh-CN" sz="2000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&lt;/style&gt;</a:t>
            </a:r>
            <a:endParaRPr lang="en-US" altLang="zh-CN" sz="2000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" indent="-182880" defTabSz="1158875" eaLnBrk="0" hangingPunct="0">
              <a:lnSpc>
                <a:spcPct val="85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Char char="l"/>
              <a:defRPr/>
            </a:pPr>
            <a:endParaRPr lang="en-US" altLang="zh-CN" sz="2000" kern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" indent="-182880" defTabSz="1158875" eaLnBrk="0" hangingPunct="0">
              <a:lnSpc>
                <a:spcPct val="85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注释方法  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</a:t>
            </a:r>
            <a:r>
              <a:rPr lang="en-US" altLang="zh-CN" kern="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/* </a:t>
            </a:r>
            <a:r>
              <a:rPr lang="zh-CN" altLang="en-US" kern="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此</a:t>
            </a:r>
            <a:r>
              <a:rPr lang="zh-CN" altLang="en-US" kern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标记应用在文档</a:t>
            </a:r>
            <a:r>
              <a:rPr lang="zh-CN" altLang="en-US" kern="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 *</a:t>
            </a:r>
            <a:r>
              <a:rPr lang="en-US" altLang="zh-CN" kern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endParaRPr lang="en-US" altLang="zh-CN" kern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" indent="-182880" defTabSz="1158875" eaLnBrk="0" hangingPunct="0">
              <a:lnSpc>
                <a:spcPct val="85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defRPr/>
            </a:pP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注释不能嵌套。</a:t>
            </a:r>
            <a:endParaRPr lang="en-US" altLang="zh-CN" kern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" indent="-182880" defTabSz="1158875" eaLnBrk="0" hangingPunct="0">
              <a:lnSpc>
                <a:spcPct val="85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defRPr/>
            </a:pP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注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意与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注释方法不同。</a:t>
            </a:r>
            <a:endParaRPr lang="zh-CN" altLang="en-US" kern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1" name="Freeform 6"/>
          <p:cNvSpPr/>
          <p:nvPr/>
        </p:nvSpPr>
        <p:spPr bwMode="auto">
          <a:xfrm>
            <a:off x="4064635" y="2423795"/>
            <a:ext cx="2819400" cy="1657350"/>
          </a:xfrm>
          <a:custGeom>
            <a:avLst/>
            <a:gdLst>
              <a:gd name="T0" fmla="*/ 2743655 w 2011"/>
              <a:gd name="T1" fmla="*/ 2895600 h 1950"/>
              <a:gd name="T2" fmla="*/ 2743655 w 2011"/>
              <a:gd name="T3" fmla="*/ 1211697 h 1950"/>
              <a:gd name="T4" fmla="*/ 0 w 2011"/>
              <a:gd name="T5" fmla="*/ 0 h 1950"/>
              <a:gd name="T6" fmla="*/ 0 60000 65536"/>
              <a:gd name="T7" fmla="*/ 0 60000 65536"/>
              <a:gd name="T8" fmla="*/ 0 60000 65536"/>
              <a:gd name="T9" fmla="*/ 0 w 2011"/>
              <a:gd name="T10" fmla="*/ 0 h 1950"/>
              <a:gd name="T11" fmla="*/ 2011 w 2011"/>
              <a:gd name="T12" fmla="*/ 1950 h 19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11" h="1950">
                <a:moveTo>
                  <a:pt x="1724" y="1950"/>
                </a:moveTo>
                <a:cubicBezTo>
                  <a:pt x="1867" y="1545"/>
                  <a:pt x="2011" y="1141"/>
                  <a:pt x="1724" y="816"/>
                </a:cubicBezTo>
                <a:cubicBezTo>
                  <a:pt x="1437" y="491"/>
                  <a:pt x="287" y="136"/>
                  <a:pt x="0" y="0"/>
                </a:cubicBezTo>
              </a:path>
            </a:pathLst>
          </a:custGeom>
          <a:noFill/>
          <a:ln w="57150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学生表例子</a:t>
            </a:r>
            <a:endParaRPr lang="zh-CN" altLang="en-US" dirty="0" smtClean="0"/>
          </a:p>
        </p:txBody>
      </p:sp>
      <p:sp>
        <p:nvSpPr>
          <p:cNvPr id="17410" name="内容占位符 3"/>
          <p:cNvSpPr>
            <a:spLocks noGrp="1"/>
          </p:cNvSpPr>
          <p:nvPr>
            <p:ph idx="1"/>
          </p:nvPr>
        </p:nvSpPr>
        <p:spPr>
          <a:xfrm>
            <a:off x="345440" y="1162685"/>
            <a:ext cx="3505200" cy="5039360"/>
          </a:xfrm>
          <a:ln>
            <a:solidFill>
              <a:schemeClr val="bg1"/>
            </a:solidFill>
          </a:ln>
        </p:spPr>
        <p:txBody>
          <a:bodyPr>
            <a:normAutofit fontScale="85000"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&lt;html&gt;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&lt;head&gt;&lt;/head&gt;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&lt;body&gt;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&lt;table border="1"&gt;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r>
              <a:rPr lang="zh-CN" altLang="en-US" sz="1600" dirty="0" smtClean="0">
                <a:ea typeface="宋体" panose="02010600030101010101" pitchFamily="2" charset="-122"/>
              </a:rPr>
              <a:t>姓名</a:t>
            </a:r>
            <a:r>
              <a:rPr lang="en-US" altLang="zh-CN" sz="1600" dirty="0" smtClean="0">
                <a:ea typeface="宋体" panose="02010600030101010101" pitchFamily="2" charset="-122"/>
              </a:rPr>
              <a:t>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r>
              <a:rPr lang="zh-CN" altLang="en-US" sz="1600" dirty="0" smtClean="0">
                <a:ea typeface="宋体" panose="02010600030101010101" pitchFamily="2" charset="-122"/>
              </a:rPr>
              <a:t>单位</a:t>
            </a:r>
            <a:r>
              <a:rPr lang="en-US" altLang="zh-CN" sz="1600" dirty="0" smtClean="0">
                <a:ea typeface="宋体" panose="02010600030101010101" pitchFamily="2" charset="-122"/>
              </a:rPr>
              <a:t>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r>
              <a:rPr lang="zh-CN" altLang="en-US" sz="1600" dirty="0" smtClean="0">
                <a:ea typeface="宋体" panose="02010600030101010101" pitchFamily="2" charset="-122"/>
              </a:rPr>
              <a:t>学号</a:t>
            </a:r>
            <a:r>
              <a:rPr lang="en-US" altLang="zh-CN" sz="1600" dirty="0" smtClean="0">
                <a:ea typeface="宋体" panose="02010600030101010101" pitchFamily="2" charset="-122"/>
              </a:rPr>
              <a:t>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&lt;td&gt;</a:t>
            </a:r>
            <a:r>
              <a:rPr lang="zh-CN" altLang="en-US" sz="1600" dirty="0" smtClean="0">
                <a:ea typeface="宋体" panose="02010600030101010101" pitchFamily="2" charset="-122"/>
              </a:rPr>
              <a:t>王小品</a:t>
            </a:r>
            <a:r>
              <a:rPr lang="en-US" altLang="zh-CN" sz="1600" dirty="0" smtClean="0">
                <a:ea typeface="宋体" panose="02010600030101010101" pitchFamily="2" charset="-122"/>
              </a:rPr>
              <a:t>&lt;/td&gt;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&lt;td&gt;</a:t>
            </a:r>
            <a:r>
              <a:rPr lang="zh-CN" altLang="en-US" sz="1600" dirty="0" smtClean="0">
                <a:ea typeface="宋体" panose="02010600030101010101" pitchFamily="2" charset="-122"/>
              </a:rPr>
              <a:t>商学院</a:t>
            </a:r>
            <a:r>
              <a:rPr lang="en-US" altLang="zh-CN" sz="1600" dirty="0" smtClean="0">
                <a:ea typeface="宋体" panose="02010600030101010101" pitchFamily="2" charset="-122"/>
              </a:rPr>
              <a:t>&lt;/td&gt;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&lt;td&gt;110204&lt;/td&gt;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None/>
            </a:pPr>
            <a:r>
              <a:rPr lang="en-US" altLang="zh-CN" sz="1600" dirty="0">
                <a:ea typeface="黑体" panose="02010609060101010101" charset="-122"/>
              </a:rPr>
              <a:t>    &lt;</a:t>
            </a:r>
            <a:r>
              <a:rPr lang="en-US" altLang="zh-CN" sz="1600" dirty="0" err="1">
                <a:ea typeface="黑体" panose="02010609060101010101" charset="-122"/>
              </a:rPr>
              <a:t>tr</a:t>
            </a:r>
            <a:r>
              <a:rPr lang="en-US" altLang="zh-CN" sz="1600" dirty="0" smtClean="0">
                <a:ea typeface="黑体" panose="02010609060101010101" charset="-122"/>
              </a:rPr>
              <a:t>&gt;</a:t>
            </a:r>
            <a:endParaRPr lang="en-US" altLang="zh-CN" sz="1600" dirty="0" smtClean="0">
              <a:ea typeface="黑体" panose="02010609060101010101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None/>
            </a:pPr>
            <a:r>
              <a:rPr lang="en-US" altLang="zh-CN" sz="1600" dirty="0" smtClean="0">
                <a:ea typeface="黑体" panose="02010609060101010101" charset="-122"/>
              </a:rPr>
              <a:t>      &lt;</a:t>
            </a:r>
            <a:r>
              <a:rPr lang="en-US" altLang="zh-CN" sz="1600" dirty="0">
                <a:ea typeface="黑体" panose="02010609060101010101" charset="-122"/>
              </a:rPr>
              <a:t>td&gt;</a:t>
            </a:r>
            <a:r>
              <a:rPr lang="zh-CN" altLang="en-US" sz="1600" dirty="0">
                <a:ea typeface="黑体" panose="02010609060101010101" charset="-122"/>
              </a:rPr>
              <a:t>李白</a:t>
            </a:r>
            <a:r>
              <a:rPr lang="en-US" altLang="zh-CN" sz="1600" dirty="0">
                <a:ea typeface="黑体" panose="02010609060101010101" charset="-122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黑体" panose="02010609060101010101" charset="-122"/>
                <a:sym typeface="+mn-ea"/>
              </a:rPr>
              <a:t>      &lt;</a:t>
            </a:r>
            <a:r>
              <a:rPr lang="en-US" altLang="zh-CN" sz="1600" dirty="0">
                <a:ea typeface="黑体" panose="02010609060101010101" charset="-122"/>
                <a:sym typeface="+mn-ea"/>
              </a:rPr>
              <a:t>td&gt;</a:t>
            </a:r>
            <a:r>
              <a:rPr lang="zh-CN" altLang="en-US" sz="1600" dirty="0">
                <a:ea typeface="黑体" panose="02010609060101010101" charset="-122"/>
                <a:sym typeface="+mn-ea"/>
              </a:rPr>
              <a:t>机械学院</a:t>
            </a:r>
            <a:r>
              <a:rPr lang="en-US" altLang="zh-CN" sz="1600" dirty="0">
                <a:ea typeface="黑体" panose="02010609060101010101" charset="-122"/>
                <a:sym typeface="+mn-ea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      &lt;td&gt;100244&lt;/td&gt;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    &lt;/</a:t>
            </a:r>
            <a:r>
              <a:rPr lang="en-US" altLang="zh-CN" sz="1600" dirty="0" err="1">
                <a:ea typeface="黑体" panose="02010609060101010101" charset="-122"/>
                <a:sym typeface="+mn-ea"/>
              </a:rPr>
              <a:t>tr</a:t>
            </a:r>
            <a:r>
              <a:rPr lang="en-US" altLang="zh-CN" sz="1600" dirty="0">
                <a:ea typeface="黑体" panose="02010609060101010101" charset="-122"/>
                <a:sym typeface="+mn-ea"/>
              </a:rPr>
              <a:t>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  &lt;/table&gt;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&lt;/body&gt;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&lt;/html&gt;</a:t>
            </a:r>
            <a:endParaRPr lang="en-US" altLang="zh-CN" sz="1600" dirty="0" smtClean="0">
              <a:ea typeface="宋体" panose="02010600030101010101" pitchFamily="2" charset="-122"/>
            </a:endParaRPr>
          </a:p>
        </p:txBody>
      </p:sp>
      <p:sp>
        <p:nvSpPr>
          <p:cNvPr id="17411" name="矩形 4"/>
          <p:cNvSpPr>
            <a:spLocks noChangeArrowheads="1"/>
          </p:cNvSpPr>
          <p:nvPr/>
        </p:nvSpPr>
        <p:spPr bwMode="auto">
          <a:xfrm>
            <a:off x="4572000" y="4239905"/>
            <a:ext cx="3124200" cy="28321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ea typeface="黑体" panose="02010609060101010101" charset="-122"/>
            </a:endParaRP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1" cstate="print"/>
          <a:srcRect t="30338"/>
          <a:stretch>
            <a:fillRect/>
          </a:stretch>
        </p:blipFill>
        <p:spPr bwMode="auto">
          <a:xfrm>
            <a:off x="3256280" y="2503170"/>
            <a:ext cx="5205095" cy="235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表格标记 </a:t>
            </a:r>
            <a:endParaRPr lang="zh-CN" altLang="en-US" dirty="0" smtClean="0"/>
          </a:p>
        </p:txBody>
      </p:sp>
      <p:graphicFrame>
        <p:nvGraphicFramePr>
          <p:cNvPr id="6" name="Group 88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472124" y="2171700"/>
          <a:ext cx="2893060" cy="2809875"/>
        </p:xfrm>
        <a:graphic>
          <a:graphicData uri="http://schemas.openxmlformats.org/drawingml/2006/table">
            <a:tbl>
              <a:tblPr/>
              <a:tblGrid>
                <a:gridCol w="822325"/>
                <a:gridCol w="1099820"/>
                <a:gridCol w="970915"/>
              </a:tblGrid>
              <a:tr h="57848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学生信息表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553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姓名</a:t>
                      </a:r>
                      <a:endParaRPr kumimoji="0" lang="zh-CN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院系名称</a:t>
                      </a:r>
                      <a:endParaRPr kumimoji="0" lang="zh-CN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班级</a:t>
                      </a:r>
                      <a:endParaRPr kumimoji="0" lang="zh-CN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王小品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商学院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110204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李白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机械学院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100244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林之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外语系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090101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46"/>
          <p:cNvSpPr txBox="1">
            <a:spLocks noChangeArrowheads="1"/>
          </p:cNvSpPr>
          <p:nvPr/>
        </p:nvSpPr>
        <p:spPr bwMode="gray">
          <a:xfrm>
            <a:off x="4013200" y="2171701"/>
            <a:ext cx="863600" cy="2953385"/>
          </a:xfrm>
          <a:prstGeom prst="rect">
            <a:avLst/>
          </a:prstGeom>
          <a:noFill/>
          <a:ln w="38100" algn="ctr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anose="020B0503020204020204" charset="-122"/>
              </a:rPr>
              <a:t>标题</a:t>
            </a:r>
            <a:endParaRPr lang="en-US" altLang="zh-CN" sz="2000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i="1" dirty="0">
                <a:solidFill>
                  <a:srgbClr val="FF0000"/>
                </a:solidFill>
                <a:ea typeface="微软雅黑" panose="020B0503020204020204" charset="-122"/>
              </a:rPr>
              <a:t>表头</a:t>
            </a:r>
            <a:endParaRPr lang="en-US" altLang="zh-CN" sz="2000" i="1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i="1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anose="020B0503020204020204" charset="-122"/>
              </a:rPr>
              <a:t>表</a:t>
            </a:r>
            <a:r>
              <a:rPr lang="zh-CN" altLang="en-US" sz="2000" dirty="0" smtClean="0">
                <a:solidFill>
                  <a:srgbClr val="FF0000"/>
                </a:solidFill>
                <a:ea typeface="微软雅黑" panose="020B0503020204020204" charset="-122"/>
              </a:rPr>
              <a:t>体</a:t>
            </a:r>
            <a:endParaRPr lang="en-US" altLang="zh-CN" sz="2000" dirty="0" smtClean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anose="020B0503020204020204" charset="-122"/>
              </a:rPr>
              <a:t>表尾</a:t>
            </a:r>
            <a:endParaRPr lang="zh-CN" altLang="en-US" sz="2000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sp>
        <p:nvSpPr>
          <p:cNvPr id="10" name="Rectangle 49"/>
          <p:cNvSpPr>
            <a:spLocks noChangeArrowheads="1"/>
          </p:cNvSpPr>
          <p:nvPr/>
        </p:nvSpPr>
        <p:spPr bwMode="gray">
          <a:xfrm>
            <a:off x="5417185" y="2269093"/>
            <a:ext cx="3505200" cy="2758440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&lt;table&gt;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&lt;caption&gt;…&lt;/caption&gt;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&gt;…&lt;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FF0000"/>
                </a:solidFill>
                <a:ea typeface="黑体" panose="02010609060101010101" charset="-122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 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&lt;td&gt;</a:t>
            </a:r>
            <a:r>
              <a:rPr lang="zh-CN" altLang="en-US" sz="1600" dirty="0">
                <a:ea typeface="黑体" panose="02010609060101010101" charset="-122"/>
              </a:rPr>
              <a:t>李白</a:t>
            </a:r>
            <a:r>
              <a:rPr lang="en-US" altLang="zh-CN" sz="1600" dirty="0">
                <a:ea typeface="黑体" panose="02010609060101010101" charset="-122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&lt;td&gt;</a:t>
            </a:r>
            <a:r>
              <a:rPr lang="zh-CN" altLang="en-US" sz="1600" dirty="0">
                <a:ea typeface="黑体" panose="02010609060101010101" charset="-122"/>
              </a:rPr>
              <a:t>机械学院</a:t>
            </a:r>
            <a:r>
              <a:rPr lang="en-US" altLang="zh-CN" sz="1600" dirty="0">
                <a:ea typeface="黑体" panose="02010609060101010101" charset="-122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&lt;td&gt; </a:t>
            </a:r>
            <a:r>
              <a:rPr lang="en-US" altLang="zh-CN" sz="1600" dirty="0">
                <a:ea typeface="黑体" panose="02010609060101010101" charset="-122"/>
              </a:rPr>
              <a:t>100244 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…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&lt;/</a:t>
            </a:r>
            <a:r>
              <a:rPr lang="en-US" altLang="zh-CN" sz="1600" dirty="0" err="1">
                <a:ea typeface="黑体" panose="02010609060101010101" charset="-122"/>
              </a:rPr>
              <a:t>tr</a:t>
            </a:r>
            <a:r>
              <a:rPr lang="en-US" altLang="zh-CN" sz="1600" dirty="0">
                <a:ea typeface="黑体" panose="02010609060101010101" charset="-122"/>
              </a:rPr>
              <a:t>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   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…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&lt;/table&gt;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</p:txBody>
      </p:sp>
      <p:sp>
        <p:nvSpPr>
          <p:cNvPr id="12" name="Text Box 83"/>
          <p:cNvSpPr txBox="1">
            <a:spLocks noChangeArrowheads="1"/>
          </p:cNvSpPr>
          <p:nvPr/>
        </p:nvSpPr>
        <p:spPr bwMode="gray">
          <a:xfrm>
            <a:off x="302895" y="5125085"/>
            <a:ext cx="8619490" cy="163004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表格结构：</a:t>
            </a:r>
            <a:r>
              <a:rPr lang="en-US" altLang="zh-CN" sz="20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anose="02010609060101010101" charset="-122"/>
              </a:rPr>
              <a:t>thead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r>
              <a:rPr lang="zh-CN" altLang="en-US" sz="2000" dirty="0" smtClean="0">
                <a:solidFill>
                  <a:srgbClr val="FF0000"/>
                </a:solidFill>
                <a:ea typeface="黑体" panose="02010609060101010101" charset="-122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anose="02010609060101010101" charset="-122"/>
              </a:rPr>
              <a:t>tbody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r>
              <a:rPr lang="zh-CN" altLang="en-US" sz="2000" dirty="0" smtClean="0">
                <a:solidFill>
                  <a:srgbClr val="FF0000"/>
                </a:solidFill>
                <a:ea typeface="黑体" panose="02010609060101010101" charset="-122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anose="02010609060101010101" charset="-122"/>
              </a:rPr>
              <a:t>tfoot</a:t>
            </a:r>
            <a:r>
              <a:rPr lang="en-US" altLang="zh-CN" sz="20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20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使用次序是thead、tfoot、tbody，使得可在收到所有数据前呈现页脚。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长表格使用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，表内滚动时冻结表头；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时表头和页脚出现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在每张页面。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有一些浏览器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兼容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问题。</a:t>
            </a:r>
            <a:endParaRPr lang="zh-CN" altLang="en-US" sz="2000" dirty="0">
              <a:solidFill>
                <a:schemeClr val="tx1"/>
              </a:solidFill>
              <a:ea typeface="黑体" panose="02010609060101010101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ea typeface="黑体" panose="02010609060101010101" charset="-122"/>
            </a:endParaRPr>
          </a:p>
        </p:txBody>
      </p:sp>
      <p:sp>
        <p:nvSpPr>
          <p:cNvPr id="26" name="Text Box 47"/>
          <p:cNvSpPr txBox="1">
            <a:spLocks noChangeArrowheads="1"/>
          </p:cNvSpPr>
          <p:nvPr/>
        </p:nvSpPr>
        <p:spPr bwMode="gray">
          <a:xfrm>
            <a:off x="654050" y="1714501"/>
            <a:ext cx="3155950" cy="33972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Word</a:t>
            </a:r>
            <a:r>
              <a:rPr lang="zh-CN" altLang="en-US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Execl</a:t>
            </a:r>
            <a:r>
              <a:rPr lang="zh-CN" altLang="en-US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中的表格</a:t>
            </a:r>
            <a:endParaRPr lang="zh-CN" altLang="en-US">
              <a:solidFill>
                <a:srgbClr val="0000F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 Box 48"/>
          <p:cNvSpPr txBox="1">
            <a:spLocks noChangeArrowheads="1"/>
          </p:cNvSpPr>
          <p:nvPr/>
        </p:nvSpPr>
        <p:spPr bwMode="gray">
          <a:xfrm>
            <a:off x="6019800" y="1702594"/>
            <a:ext cx="2592388" cy="33972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网页中的表格</a:t>
            </a:r>
            <a:endParaRPr lang="zh-CN" altLang="en-US">
              <a:solidFill>
                <a:srgbClr val="0000F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Rectangle 56"/>
          <p:cNvSpPr>
            <a:spLocks noChangeArrowheads="1"/>
          </p:cNvSpPr>
          <p:nvPr/>
        </p:nvSpPr>
        <p:spPr bwMode="gray">
          <a:xfrm>
            <a:off x="3667760" y="1702277"/>
            <a:ext cx="1554480" cy="33972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FA"/>
                </a:solidFill>
                <a:ea typeface="微软雅黑" panose="020B0503020204020204" charset="-122"/>
              </a:rPr>
              <a:t>表格构成元素</a:t>
            </a:r>
            <a:endParaRPr lang="en-US" altLang="zh-CN">
              <a:solidFill>
                <a:srgbClr val="0000FA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语法 </a:t>
            </a:r>
            <a:endParaRPr lang="zh-CN" altLang="en-US" dirty="0" smtClean="0"/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688975" y="1495425"/>
            <a:ext cx="7438390" cy="3867150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HTML</a:t>
            </a:r>
            <a:r>
              <a:rPr lang="zh-CN" altLang="en-US" sz="1400" dirty="0" smtClean="0"/>
              <a:t>中，使用</a:t>
            </a:r>
            <a:r>
              <a:rPr lang="en-US" altLang="zh-CN" sz="1400" dirty="0" smtClean="0"/>
              <a:t>&lt;table&gt;&lt;/table&gt;</a:t>
            </a:r>
            <a:r>
              <a:rPr lang="zh-CN" altLang="en-US" sz="1400" dirty="0" smtClean="0"/>
              <a:t>标记可以创建表格。</a:t>
            </a:r>
            <a:endParaRPr lang="en-US" altLang="zh-CN" sz="1400" dirty="0" smtClean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&lt;table&gt; 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  &lt;caption&gt;</a:t>
            </a:r>
            <a:r>
              <a:rPr lang="zh-CN" altLang="en-US" sz="2000" dirty="0" smtClean="0">
                <a:solidFill>
                  <a:srgbClr val="FF0000"/>
                </a:solidFill>
              </a:rPr>
              <a:t>插入表格标题</a:t>
            </a:r>
            <a:r>
              <a:rPr lang="en-US" altLang="zh-CN" sz="2000" dirty="0" smtClean="0">
                <a:solidFill>
                  <a:srgbClr val="FF0000"/>
                </a:solidFill>
              </a:rPr>
              <a:t>&lt;/caption&gt;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 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          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&gt;&lt;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&gt;&lt;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…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     &lt;td &gt;&lt;/td&gt; &lt;td &gt;&lt;/td&gt; &lt;td &gt;&lt;/td&gt; </a:t>
            </a:r>
            <a:r>
              <a:rPr lang="en-US" altLang="zh-CN" sz="2000" dirty="0">
                <a:solidFill>
                  <a:srgbClr val="FF0000"/>
                </a:solidFill>
              </a:rPr>
              <a:t>…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&lt;/table&gt;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/>
              <a:t>语法说明</a:t>
            </a:r>
            <a:endParaRPr lang="zh-CN" altLang="en-US" sz="1400" dirty="0" smtClean="0"/>
          </a:p>
          <a:p>
            <a:pPr>
              <a:buNone/>
            </a:pPr>
            <a:r>
              <a:rPr lang="zh-CN" altLang="en-US" sz="1400" dirty="0" smtClean="0"/>
              <a:t>   </a:t>
            </a:r>
            <a:r>
              <a:rPr lang="en-US" altLang="zh-CN" sz="1400" dirty="0" smtClean="0"/>
              <a:t>&lt;table&gt;&lt;/table&gt;</a:t>
            </a:r>
            <a:r>
              <a:rPr lang="zh-CN" altLang="en-US" sz="1400" dirty="0" smtClean="0"/>
              <a:t>标记表示插入表格；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&gt;&lt;/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</a:t>
            </a:r>
            <a:r>
              <a:rPr lang="zh-CN" altLang="en-US" sz="1400" dirty="0" smtClean="0"/>
              <a:t>表示插入一行；</a:t>
            </a:r>
            <a:r>
              <a:rPr lang="en-US" altLang="zh-CN" sz="1400" dirty="0" smtClean="0"/>
              <a:t>&lt;td&gt;&lt;/td&gt;</a:t>
            </a:r>
            <a:r>
              <a:rPr lang="zh-CN" altLang="en-US" sz="1400" dirty="0" smtClean="0"/>
              <a:t>表示插入一列；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th</a:t>
            </a:r>
            <a:r>
              <a:rPr lang="en-US" altLang="zh-CN" sz="1400" dirty="0" smtClean="0"/>
              <a:t>&gt;&lt;/</a:t>
            </a:r>
            <a:r>
              <a:rPr lang="en-US" altLang="zh-CN" sz="1400" dirty="0" err="1" smtClean="0"/>
              <a:t>th</a:t>
            </a:r>
            <a:r>
              <a:rPr lang="en-US" altLang="zh-CN" sz="1400" dirty="0" smtClean="0"/>
              <a:t>&gt;</a:t>
            </a:r>
            <a:r>
              <a:rPr lang="zh-CN" altLang="en-US" sz="1400" dirty="0" smtClean="0"/>
              <a:t>插入表头。</a:t>
            </a:r>
            <a:endParaRPr lang="zh-CN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86080" y="1066800"/>
            <a:ext cx="5857240" cy="5351780"/>
          </a:xfrm>
          <a:ln>
            <a:solidFill>
              <a:schemeClr val="bg1"/>
            </a:solidFill>
          </a:ln>
        </p:spPr>
        <p:txBody>
          <a:bodyPr>
            <a:normAutofit fontScale="75000"/>
          </a:bodyPr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&lt;html&gt;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&lt;head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endParaRPr lang="en-US" altLang="zh-CN" sz="1400" dirty="0" smtClean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&lt;style type="text/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css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"&gt;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      td{text-</a:t>
            </a:r>
            <a:r>
              <a:rPr lang="en-US" altLang="zh-CN" sz="1400" dirty="0" err="1" smtClean="0">
                <a:latin typeface="+mn-lt"/>
                <a:ea typeface="宋体" panose="02010600030101010101" pitchFamily="2" charset="-122"/>
                <a:cs typeface="+mn-lt"/>
              </a:rPr>
              <a:t>align:center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;}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      #tableOddLine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{background:#E0E0E0;}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&lt;/style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endParaRPr lang="en-US" altLang="zh-CN" sz="1400" dirty="0" smtClean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  &lt;/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head&gt;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&lt;body&gt;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&lt;table width="700" height="150px" border="1"&gt;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&lt;caption&gt;&lt;strong&gt;2012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软件工程班课程表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&lt;/strong&gt;&lt;/caption&gt;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tr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节次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星期一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星期二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星期三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星期四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星期五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tr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</a:t>
            </a:r>
            <a:endParaRPr lang="en-US" altLang="zh-CN" sz="1400" dirty="0" smtClean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      &lt;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</a:rPr>
              <a:t>tr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 id="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  <a:sym typeface="+mn-ea"/>
              </a:rPr>
              <a:t>tableOddLine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"&gt; </a:t>
            </a:r>
            <a:endParaRPr lang="zh-CN" altLang="en-US" sz="1400" dirty="0">
              <a:latin typeface="+mn-lt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</a:rPr>
              <a:t>第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1-2</a:t>
            </a:r>
            <a:r>
              <a:rPr lang="zh-CN" altLang="en-US" sz="1400" dirty="0">
                <a:latin typeface="+mn-lt"/>
                <a:cs typeface="+mn-lt"/>
              </a:rPr>
              <a:t>节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&lt;/td&gt;&lt;td&gt;Java</a:t>
            </a:r>
            <a:r>
              <a:rPr lang="zh-CN" altLang="en-US" sz="1400" dirty="0">
                <a:latin typeface="+mn-lt"/>
                <a:cs typeface="+mn-lt"/>
              </a:rPr>
              <a:t>程序设计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&lt;/td&gt;</a:t>
            </a:r>
            <a:endParaRPr lang="en-US" altLang="zh-CN" sz="140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td&gt;Web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前端开发技术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数字逻辑电路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数据结构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latin typeface="+mn-lt"/>
              <a:ea typeface="Verdana" panose="020B0604030504040204" pitchFamily="34" charset="0"/>
              <a:cs typeface="+mn-lt"/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体育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&lt;/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&lt;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      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第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3-4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节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心理咨询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线性代数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数据结构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数据结构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td&gt;Web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前端开发技术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&lt;/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latin typeface="+mn-lt"/>
              <a:ea typeface="Verdana" panose="020B0604030504040204" pitchFamily="34" charset="0"/>
              <a:cs typeface="+mn-lt"/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&lt;/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table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latin typeface="+mn-lt"/>
              <a:ea typeface="Verdana" panose="020B0604030504040204" pitchFamily="34" charset="0"/>
              <a:cs typeface="+mn-lt"/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&lt;/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body&gt;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&lt;/html&gt;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5800" y="1676400"/>
            <a:ext cx="4495800" cy="25781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indent="363855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1" cstate="print"/>
          <a:srcRect t="35142"/>
          <a:stretch>
            <a:fillRect/>
          </a:stretch>
        </p:blipFill>
        <p:spPr bwMode="auto">
          <a:xfrm>
            <a:off x="4146550" y="3048000"/>
            <a:ext cx="4997450" cy="138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表格属性设置 </a:t>
            </a:r>
            <a:endParaRPr lang="zh-CN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4348162"/>
            <a:ext cx="8534400" cy="119538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 indent="35433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595" algn="l"/>
              </a:tabLst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5" name="内容占位符 4"/>
          <p:cNvSpPr/>
          <p:nvPr/>
        </p:nvSpPr>
        <p:spPr bwMode="auto">
          <a:xfrm>
            <a:off x="533400" y="1657350"/>
            <a:ext cx="8516937" cy="413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格</a:t>
            </a:r>
            <a:r>
              <a:rPr kumimoji="0" lang="zh-CN" altLang="en-US" b="0" dirty="0">
                <a:latin typeface="微软雅黑" panose="020B0503020204020204" charset="-122"/>
                <a:ea typeface="微软雅黑" panose="020B0503020204020204" charset="-122"/>
              </a:rPr>
              <a:t>的边框属性</a:t>
            </a:r>
            <a:r>
              <a:rPr kumimoji="0" lang="en-US" altLang="zh-CN" b="0" dirty="0">
                <a:latin typeface="微软雅黑" panose="020B0503020204020204" charset="-122"/>
                <a:ea typeface="微软雅黑" panose="020B0503020204020204" charset="-122"/>
              </a:rPr>
              <a:t>--border</a:t>
            </a:r>
            <a:endParaRPr kumimoji="0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边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框</a:t>
            </a:r>
            <a:r>
              <a:rPr kumimoji="0" lang="zh-CN" altLang="en-US" b="0" dirty="0">
                <a:latin typeface="微软雅黑" panose="020B0503020204020204" charset="-122"/>
                <a:ea typeface="微软雅黑" panose="020B0503020204020204" charset="-122"/>
              </a:rPr>
              <a:t>的颜色</a:t>
            </a:r>
            <a:r>
              <a:rPr kumimoji="0" lang="en-US" altLang="zh-CN" b="0" dirty="0"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kumimoji="0" lang="en-US" altLang="zh-CN" b="0" dirty="0" err="1">
                <a:latin typeface="微软雅黑" panose="020B0503020204020204" charset="-122"/>
                <a:ea typeface="微软雅黑" panose="020B0503020204020204" charset="-122"/>
              </a:rPr>
              <a:t>bordercolor</a:t>
            </a:r>
            <a:endParaRPr kumimoji="0"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kumimoji="0"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strike="sngStrike" dirty="0" smtClean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kumimoji="0" lang="zh-CN" altLang="en-US" b="0" strike="sngStrike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亮</a:t>
            </a:r>
            <a:r>
              <a:rPr kumimoji="0" lang="zh-CN" altLang="en-US" b="0" strike="sngStrike" dirty="0">
                <a:latin typeface="微软雅黑" panose="020B0503020204020204" charset="-122"/>
                <a:ea typeface="微软雅黑" panose="020B0503020204020204" charset="-122"/>
              </a:rPr>
              <a:t>边框的颜色</a:t>
            </a:r>
            <a:r>
              <a:rPr kumimoji="0" lang="en-US" altLang="zh-CN" b="0" strike="sngStrike" dirty="0"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kumimoji="0" lang="en-US" altLang="zh-CN" b="0" strike="sngStrike" dirty="0" err="1">
                <a:latin typeface="微软雅黑" panose="020B0503020204020204" charset="-122"/>
                <a:ea typeface="微软雅黑" panose="020B0503020204020204" charset="-122"/>
              </a:rPr>
              <a:t>bordercolorlight</a:t>
            </a:r>
            <a:endParaRPr kumimoji="0" lang="en-US" altLang="zh-CN" b="0" strike="sngStrike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strike="sngStrike" dirty="0" smtClean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kumimoji="0" lang="zh-CN" altLang="en-US" b="0" strike="sngStrike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暗</a:t>
            </a:r>
            <a:r>
              <a:rPr kumimoji="0" lang="zh-CN" altLang="en-US" b="0" strike="sngStrike" dirty="0">
                <a:latin typeface="微软雅黑" panose="020B0503020204020204" charset="-122"/>
                <a:ea typeface="微软雅黑" panose="020B0503020204020204" charset="-122"/>
              </a:rPr>
              <a:t>边框的颜色</a:t>
            </a:r>
            <a:r>
              <a:rPr kumimoji="0" lang="en-US" altLang="zh-CN" b="0" strike="sngStrike" dirty="0"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kumimoji="0" lang="en-US" altLang="zh-CN" b="0" strike="sngStrike" dirty="0" err="1">
                <a:latin typeface="微软雅黑" panose="020B0503020204020204" charset="-122"/>
                <a:ea typeface="微软雅黑" panose="020B0503020204020204" charset="-122"/>
              </a:rPr>
              <a:t>bordercolordark</a:t>
            </a:r>
            <a:endParaRPr kumimoji="0" lang="en-US" altLang="zh-CN" b="0" strike="sngStrike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kumimoji="0"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背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景</a:t>
            </a:r>
            <a:r>
              <a:rPr kumimoji="0" lang="zh-CN" altLang="en-US" b="0" dirty="0">
                <a:latin typeface="微软雅黑" panose="020B0503020204020204" charset="-122"/>
                <a:ea typeface="微软雅黑" panose="020B0503020204020204" charset="-122"/>
              </a:rPr>
              <a:t>颜色</a:t>
            </a:r>
            <a:r>
              <a:rPr kumimoji="0" lang="en-US" altLang="zh-CN" b="0" dirty="0">
                <a:latin typeface="微软雅黑" panose="020B0503020204020204" charset="-122"/>
                <a:ea typeface="微软雅黑" panose="020B0503020204020204" charset="-122"/>
              </a:rPr>
              <a:t>—bgcolor</a:t>
            </a:r>
            <a:endParaRPr kumimoji="0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背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景</a:t>
            </a:r>
            <a:r>
              <a:rPr kumimoji="0" lang="zh-CN" altLang="en-US" b="0" dirty="0">
                <a:latin typeface="微软雅黑" panose="020B0503020204020204" charset="-122"/>
                <a:ea typeface="微软雅黑" panose="020B0503020204020204" charset="-122"/>
              </a:rPr>
              <a:t>图像</a:t>
            </a:r>
            <a:r>
              <a:rPr kumimoji="0" lang="en-US" altLang="zh-CN" b="0" dirty="0">
                <a:latin typeface="微软雅黑" panose="020B0503020204020204" charset="-122"/>
                <a:ea typeface="微软雅黑" panose="020B0503020204020204" charset="-122"/>
              </a:rPr>
              <a:t>—background</a:t>
            </a:r>
            <a:endParaRPr kumimoji="0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7.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格</a:t>
            </a:r>
            <a:r>
              <a:rPr kumimoji="0" lang="zh-CN" altLang="en-US" b="0" dirty="0">
                <a:latin typeface="微软雅黑" panose="020B0503020204020204" charset="-122"/>
                <a:ea typeface="微软雅黑" panose="020B0503020204020204" charset="-122"/>
              </a:rPr>
              <a:t>宽度与高度</a:t>
            </a:r>
            <a:r>
              <a:rPr kumimoji="0" lang="en-US" altLang="zh-CN" b="0" dirty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width/height</a:t>
            </a:r>
            <a:endParaRPr kumimoji="0"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8.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格对齐属性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align</a:t>
            </a: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35433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595" algn="l"/>
              </a:tabLst>
            </a:pPr>
            <a:endParaRPr lang="zh-CN" altLang="en-US" sz="1800" kern="0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0" indent="35433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595" algn="l"/>
              </a:tabLst>
            </a:pPr>
            <a:r>
              <a:rPr lang="zh-CN" altLang="en-US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基本语法</a:t>
            </a:r>
            <a:r>
              <a:rPr lang="zh-CN" altLang="en-US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endParaRPr lang="en-US" altLang="zh-CN" sz="1800" kern="0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0" indent="35433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595" algn="l"/>
              </a:tabLst>
            </a:pP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table 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border=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bordercolor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bordercolorlight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align=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center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bordercolordark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</a:t>
            </a:r>
            <a:r>
              <a:rPr lang="en-US" altLang="zh-CN" sz="1800" b="0" kern="0" dirty="0" smtClean="0">
                <a:solidFill>
                  <a:srgbClr val="FF0000"/>
                </a:solidFill>
                <a:ea typeface="微软雅黑" panose="020B0503020204020204" charset="-122"/>
              </a:rPr>
              <a:t> 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&lt;/table &gt;</a:t>
            </a:r>
            <a:endParaRPr lang="zh-CN" altLang="en-US" sz="1800" b="0" kern="0" dirty="0" smtClean="0">
              <a:solidFill>
                <a:srgbClr val="FF0000"/>
              </a:solidFill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kumimoji="0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表格边框属性 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33400" y="1676400"/>
            <a:ext cx="8534400" cy="1875234"/>
          </a:xfrm>
        </p:spPr>
        <p:txBody>
          <a:bodyPr>
            <a:normAutofit/>
          </a:bodyPr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&lt;body&gt;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table align="center" </a:t>
            </a:r>
            <a:r>
              <a:rPr lang="en-US" altLang="zh-CN" sz="1400" dirty="0" smtClean="0"/>
              <a:t>border</a:t>
            </a:r>
            <a:r>
              <a:rPr lang="en-US" altLang="zh-CN" sz="1400" dirty="0"/>
              <a:t>="12"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="#0000FF" </a:t>
            </a:r>
            <a:r>
              <a:rPr lang="en-US" altLang="zh-CN" sz="1400" dirty="0" smtClean="0"/>
              <a:t>     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</a:t>
            </a:r>
            <a:r>
              <a:rPr lang="en-US" altLang="zh-CN" sz="1400" dirty="0" err="1" smtClean="0"/>
              <a:t>bordercolorlight</a:t>
            </a:r>
            <a:r>
              <a:rPr lang="en-US" altLang="zh-CN" sz="1400" dirty="0"/>
              <a:t>="#ff0000" </a:t>
            </a:r>
            <a:r>
              <a:rPr lang="en-US" altLang="zh-CN" sz="1400" dirty="0" err="1"/>
              <a:t>bordercolordark</a:t>
            </a:r>
            <a:r>
              <a:rPr lang="en-US" altLang="zh-CN" sz="1400" dirty="0"/>
              <a:t>="#</a:t>
            </a:r>
            <a:r>
              <a:rPr lang="en-US" altLang="zh-CN" sz="1400" dirty="0" smtClean="0"/>
              <a:t>6600ff“  </a:t>
            </a:r>
            <a:r>
              <a:rPr lang="en-US" altLang="zh-CN" sz="1400" dirty="0" err="1"/>
              <a:t>bgcolor</a:t>
            </a:r>
            <a:r>
              <a:rPr lang="en-US" altLang="zh-CN" sz="1400" dirty="0"/>
              <a:t>="#</a:t>
            </a:r>
            <a:r>
              <a:rPr lang="en-US" altLang="zh-CN" sz="1400" dirty="0" smtClean="0"/>
              <a:t>99cccc“              width</a:t>
            </a:r>
            <a:r>
              <a:rPr lang="en-US" altLang="zh-CN" sz="1400" dirty="0"/>
              <a:t>="500px" height="100px"&gt;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  </a:t>
            </a:r>
            <a:r>
              <a:rPr lang="en-US" altLang="zh-CN" sz="1400" dirty="0" smtClean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学号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所在院系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</a:t>
            </a:r>
            <a:r>
              <a:rPr lang="en-US" altLang="zh-CN" sz="1400" dirty="0"/>
              <a:t>	&lt;/</a:t>
            </a:r>
            <a:r>
              <a:rPr lang="en-US" altLang="zh-CN" sz="1400" dirty="0" err="1"/>
              <a:t>tr</a:t>
            </a:r>
            <a:r>
              <a:rPr lang="en-US" altLang="zh-CN" sz="1400" dirty="0" smtClean="0"/>
              <a:t>&gt;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&lt;/body&gt;</a:t>
            </a:r>
            <a:endParaRPr lang="zh-CN" altLang="en-US" sz="2000" dirty="0"/>
          </a:p>
        </p:txBody>
      </p:sp>
      <p:pic>
        <p:nvPicPr>
          <p:cNvPr id="11" name="图片 10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1"/>
          <a:stretch>
            <a:fillRect/>
          </a:stretch>
        </p:blipFill>
        <p:spPr bwMode="auto">
          <a:xfrm>
            <a:off x="3279140" y="4159885"/>
            <a:ext cx="5704205" cy="1410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曲线连接符 2"/>
          <p:cNvCxnSpPr/>
          <p:nvPr/>
        </p:nvCxnSpPr>
        <p:spPr bwMode="auto">
          <a:xfrm rot="5400000" flipV="1">
            <a:off x="2228215" y="2646680"/>
            <a:ext cx="1986915" cy="1176655"/>
          </a:xfrm>
          <a:prstGeom prst="curvedConnector3">
            <a:avLst>
              <a:gd name="adj1" fmla="val 50016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5" name="曲线连接符 14"/>
          <p:cNvCxnSpPr/>
          <p:nvPr/>
        </p:nvCxnSpPr>
        <p:spPr bwMode="auto">
          <a:xfrm>
            <a:off x="4569460" y="2250440"/>
            <a:ext cx="3340100" cy="2516505"/>
          </a:xfrm>
          <a:prstGeom prst="curvedConnector3">
            <a:avLst>
              <a:gd name="adj1" fmla="val 50019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9" name="矩形 8"/>
          <p:cNvSpPr/>
          <p:nvPr/>
        </p:nvSpPr>
        <p:spPr>
          <a:xfrm>
            <a:off x="533400" y="3581400"/>
            <a:ext cx="297180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&lt;!-- </a:t>
            </a:r>
            <a:r>
              <a:rPr lang="zh-CN" altLang="en-US" sz="1400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第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zh-CN" altLang="en-US" sz="1400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个表格设置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--&gt;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 align="center" border="10px"  	       background="backimage1.jpg" 		       width="500px" 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height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="100px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&lt;/table&gt;</a:t>
            </a:r>
            <a:endParaRPr lang="zh-CN" altLang="en-US" sz="1400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9" name="曲线连接符 18"/>
          <p:cNvCxnSpPr/>
          <p:nvPr/>
        </p:nvCxnSpPr>
        <p:spPr bwMode="auto">
          <a:xfrm>
            <a:off x="2400300" y="4572000"/>
            <a:ext cx="1798320" cy="454025"/>
          </a:xfrm>
          <a:prstGeom prst="curvedConnector3">
            <a:avLst>
              <a:gd name="adj1" fmla="val 50035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表格边框样式属性 </a:t>
            </a:r>
            <a:endParaRPr lang="zh-CN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676400"/>
            <a:ext cx="8534400" cy="685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语法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：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&lt;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table  frame=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rules=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”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 &lt;/table &gt;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   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frame: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设置表格边框样式；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rules: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设置表格内部边框样式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					H5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废弃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rules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属性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Char char="l"/>
              <a:defRPr/>
            </a:pP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aphicFrame>
        <p:nvGraphicFramePr>
          <p:cNvPr id="5" name="Group 259"/>
          <p:cNvGraphicFramePr/>
          <p:nvPr>
            <p:custDataLst>
              <p:tags r:id="rId1"/>
            </p:custDataLst>
          </p:nvPr>
        </p:nvGraphicFramePr>
        <p:xfrm>
          <a:off x="624840" y="2613660"/>
          <a:ext cx="8153400" cy="27927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895475"/>
                <a:gridCol w="1954530"/>
                <a:gridCol w="1736725"/>
                <a:gridCol w="2566670"/>
              </a:tblGrid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frame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属性值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说明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rules</a:t>
                      </a: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属性值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说明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above</a:t>
                      </a:r>
                      <a:endParaRPr kumimoji="0" lang="en-US" altLang="zh-CN" sz="1500" i="0" u="none" strike="noStrike" cap="none" normalizeH="0" baseline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显示上边框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all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显示所有内部边框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below</a:t>
                      </a:r>
                      <a:endParaRPr kumimoji="0" lang="en-US" altLang="zh-CN" sz="1500" i="0" u="none" strike="noStrike" cap="none" normalizeH="0" baseline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显示下边框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none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不显示内部边框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hsides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显示上下边框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rows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仅显示行边框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vsides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显示左右边框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cols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仅显示列边框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lhs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显示左边框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groups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显示介于行列间边框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3750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rhs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33744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border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显示上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下、左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void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不显示边框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表格边框样式属性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 </a:t>
            </a:r>
            <a:endParaRPr lang="zh-CN" altLang="en-US" dirty="0" smtClean="0"/>
          </a:p>
        </p:txBody>
      </p:sp>
      <p:sp>
        <p:nvSpPr>
          <p:cNvPr id="6" name="矩形 5"/>
          <p:cNvSpPr/>
          <p:nvPr/>
        </p:nvSpPr>
        <p:spPr>
          <a:xfrm>
            <a:off x="533400" y="1655445"/>
            <a:ext cx="8183245" cy="47028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&lt;table </a:t>
            </a:r>
            <a:r>
              <a:rPr lang="en-US" altLang="zh-CN" sz="1400" dirty="0">
                <a:solidFill>
                  <a:srgbClr val="FF0000"/>
                </a:solidFill>
              </a:rPr>
              <a:t>border="2"</a:t>
            </a:r>
            <a:r>
              <a:rPr lang="en-US" altLang="zh-CN" sz="1400" dirty="0"/>
              <a:t>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="#00cccc" width="400px" height="120px" frame="</a:t>
            </a:r>
            <a:r>
              <a:rPr lang="en-US" altLang="zh-CN" sz="1400" dirty="0" err="1"/>
              <a:t>hsides</a:t>
            </a:r>
            <a:r>
              <a:rPr lang="en-US" altLang="zh-CN" sz="1400" dirty="0"/>
              <a:t>" rules="all"&gt;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/>
              <a:t>&lt;caption&gt;&lt;b&gt;</a:t>
            </a:r>
            <a:r>
              <a:rPr lang="zh-CN" altLang="en-US" sz="1400" dirty="0"/>
              <a:t>表格边框样式定义</a:t>
            </a:r>
            <a:r>
              <a:rPr lang="en-US" altLang="zh-CN" sz="1400" dirty="0"/>
              <a:t>&lt;/b&gt;&lt;/caption&gt;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院系名称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班级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</a:t>
            </a:r>
            <a:endParaRPr lang="en-US" altLang="zh-CN" sz="1400" dirty="0" smtClean="0"/>
          </a:p>
          <a:p>
            <a:r>
              <a:rPr lang="en-US" altLang="zh-CN" sz="1600" dirty="0" smtClean="0"/>
              <a:t>……</a:t>
            </a:r>
            <a:endParaRPr lang="en-US" altLang="zh-CN" sz="1600" dirty="0" smtClean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2000" dirty="0"/>
              <a:t>关于三线表</a:t>
            </a:r>
            <a:endParaRPr lang="zh-CN" altLang="en-US" sz="2000" dirty="0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1" cstate="print"/>
          <a:srcRect t="34465"/>
          <a:stretch>
            <a:fillRect/>
          </a:stretch>
        </p:blipFill>
        <p:spPr bwMode="auto">
          <a:xfrm>
            <a:off x="1684020" y="3303270"/>
            <a:ext cx="6290310" cy="240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zh-CN" dirty="0" smtClean="0"/>
              <a:t>表格</a:t>
            </a:r>
            <a:r>
              <a:rPr lang="zh-CN" altLang="zh-CN" dirty="0"/>
              <a:t>单元格间距、单元格边距属性</a:t>
            </a:r>
            <a:endParaRPr lang="zh-CN" altLang="zh-CN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1" y="1657350"/>
            <a:ext cx="8534399" cy="222885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基本语法：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lvl="0" indent="-182880" defTabSz="1158875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&lt;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table </a:t>
            </a:r>
            <a:r>
              <a:rPr kumimoji="0" lang="en-US" altLang="zh-CN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cellspacing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=“5px” </a:t>
            </a:r>
            <a:r>
              <a:rPr kumimoji="0" lang="en-US" altLang="zh-CN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cellpadding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“5px”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  &lt;/table 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</a:t>
            </a:r>
            <a:endParaRPr lang="en-US" altLang="zh-CN" sz="1800" kern="0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kumimoji="0" lang="en-US" altLang="zh-CN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cellspacing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: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设置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表格的单元格和单元格之间的间距，默认值是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2px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，使得表格布局不会显得过于紧凑。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kumimoji="0" lang="en-US" altLang="zh-CN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cellpadding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: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设置单元的内容与边框的距离。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pSp>
        <p:nvGrpSpPr>
          <p:cNvPr id="5" name="Group 13"/>
          <p:cNvGrpSpPr/>
          <p:nvPr/>
        </p:nvGrpSpPr>
        <p:grpSpPr bwMode="auto">
          <a:xfrm>
            <a:off x="3076575" y="4343401"/>
            <a:ext cx="4391025" cy="814388"/>
            <a:chOff x="930" y="3022"/>
            <a:chExt cx="1950" cy="59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>
              <a:off x="930" y="3022"/>
              <a:ext cx="952" cy="590"/>
            </a:xfrm>
            <a:prstGeom prst="rect">
              <a:avLst/>
            </a:prstGeom>
            <a:solidFill>
              <a:srgbClr val="0000FA"/>
            </a:solidFill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2109" y="3022"/>
              <a:ext cx="771" cy="590"/>
            </a:xfrm>
            <a:prstGeom prst="rect">
              <a:avLst/>
            </a:prstGeom>
            <a:solidFill>
              <a:srgbClr val="0000FA"/>
            </a:solidFill>
            <a:ln w="38100" algn="ctr">
              <a:solidFill>
                <a:srgbClr val="3333FF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6096000" y="4686301"/>
            <a:ext cx="1008062" cy="270272"/>
          </a:xfrm>
          <a:prstGeom prst="rect">
            <a:avLst/>
          </a:prstGeom>
          <a:solidFill>
            <a:srgbClr val="25C30B"/>
          </a:solidFill>
          <a:ln w="38100" algn="ctr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黑体" panose="02010609060101010101" charset="-122"/>
              </a:rPr>
              <a:t>高等数学</a:t>
            </a:r>
            <a:endParaRPr lang="zh-CN" altLang="en-US" sz="2000" dirty="0">
              <a:solidFill>
                <a:schemeClr val="bg1"/>
              </a:solidFill>
              <a:ea typeface="黑体" panose="02010609060101010101" charset="-122"/>
            </a:endParaRP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gray">
          <a:xfrm>
            <a:off x="1219201" y="4375546"/>
            <a:ext cx="1152525" cy="729854"/>
          </a:xfrm>
          <a:prstGeom prst="wedgeRoundRectCallout">
            <a:avLst>
              <a:gd name="adj1" fmla="val 111686"/>
              <a:gd name="adj2" fmla="val 17486"/>
              <a:gd name="adj3" fmla="val 16667"/>
            </a:avLst>
          </a:prstGeom>
          <a:solidFill>
            <a:srgbClr val="3333FF"/>
          </a:solidFill>
          <a:ln w="38100" algn="ctr">
            <a:solidFill>
              <a:srgbClr val="3333FF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b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b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这是单元格</a:t>
            </a:r>
            <a:endParaRPr lang="en-US" altLang="zh-CN" b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617470" y="2701925"/>
            <a:ext cx="3097530" cy="1871345"/>
            <a:chOff x="3941618" y="1589880"/>
            <a:chExt cx="1620982" cy="3364708"/>
          </a:xfrm>
        </p:grpSpPr>
        <p:cxnSp>
          <p:nvCxnSpPr>
            <p:cNvPr id="20" name="直接箭头连接符 19"/>
            <p:cNvCxnSpPr/>
            <p:nvPr/>
          </p:nvCxnSpPr>
          <p:spPr bwMode="auto">
            <a:xfrm>
              <a:off x="5309384" y="4940887"/>
              <a:ext cx="253216" cy="13701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2" name="曲线连接符 21"/>
            <p:cNvCxnSpPr/>
            <p:nvPr/>
          </p:nvCxnSpPr>
          <p:spPr bwMode="auto">
            <a:xfrm>
              <a:off x="3941618" y="1589880"/>
              <a:ext cx="1316259" cy="3287070"/>
            </a:xfrm>
            <a:prstGeom prst="curvedConnector3">
              <a:avLst>
                <a:gd name="adj1" fmla="val 50013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30" name="组合 29"/>
          <p:cNvGrpSpPr/>
          <p:nvPr/>
        </p:nvGrpSpPr>
        <p:grpSpPr>
          <a:xfrm>
            <a:off x="5715000" y="2590800"/>
            <a:ext cx="381000" cy="2286000"/>
            <a:chOff x="5715000" y="1733550"/>
            <a:chExt cx="381000" cy="2286000"/>
          </a:xfrm>
        </p:grpSpPr>
        <p:cxnSp>
          <p:nvCxnSpPr>
            <p:cNvPr id="19" name="直接箭头连接符 18"/>
            <p:cNvCxnSpPr/>
            <p:nvPr/>
          </p:nvCxnSpPr>
          <p:spPr bwMode="auto">
            <a:xfrm>
              <a:off x="5715000" y="4019550"/>
              <a:ext cx="381000" cy="0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arrow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" name="曲线连接符 23"/>
            <p:cNvCxnSpPr/>
            <p:nvPr/>
          </p:nvCxnSpPr>
          <p:spPr bwMode="auto">
            <a:xfrm rot="16200000" flipH="1">
              <a:off x="4738198" y="2786552"/>
              <a:ext cx="2266950" cy="160946"/>
            </a:xfrm>
            <a:prstGeom prst="curvedConnector3">
              <a:avLst>
                <a:gd name="adj1" fmla="val 50000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表格单元格间距、边距属性设置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endParaRPr lang="zh-CN" altLang="en-US" dirty="0" smtClean="0"/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365760" y="1609090"/>
            <a:ext cx="8412480" cy="3905250"/>
          </a:xfrm>
        </p:spPr>
        <p:txBody>
          <a:bodyPr/>
          <a:lstStyle/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&lt;body&gt;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&lt;table width="500" border="4" </a:t>
            </a:r>
            <a:r>
              <a:rPr lang="en-US" altLang="zh-CN" sz="1600" dirty="0" err="1">
                <a:ea typeface="宋体" panose="02010600030101010101" pitchFamily="2" charset="-122"/>
              </a:rPr>
              <a:t>cellspacing</a:t>
            </a:r>
            <a:r>
              <a:rPr lang="en-US" altLang="zh-CN" sz="1600" dirty="0">
                <a:ea typeface="宋体" panose="02010600030101010101" pitchFamily="2" charset="-122"/>
              </a:rPr>
              <a:t>="50px" </a:t>
            </a:r>
            <a:r>
              <a:rPr lang="en-US" altLang="zh-CN" sz="1600" dirty="0" err="1">
                <a:ea typeface="宋体" panose="02010600030101010101" pitchFamily="2" charset="-122"/>
              </a:rPr>
              <a:t>cellpadding</a:t>
            </a:r>
            <a:r>
              <a:rPr lang="en-US" altLang="zh-CN" sz="1600" dirty="0">
                <a:ea typeface="宋体" panose="02010600030101010101" pitchFamily="2" charset="-122"/>
              </a:rPr>
              <a:t>="50px" </a:t>
            </a:r>
            <a:r>
              <a:rPr lang="en-US" altLang="zh-CN" sz="1600" dirty="0" err="1">
                <a:ea typeface="宋体" panose="02010600030101010101" pitchFamily="2" charset="-122"/>
              </a:rPr>
              <a:t>bgcolor</a:t>
            </a:r>
            <a:r>
              <a:rPr lang="en-US" altLang="zh-CN" sz="1600" dirty="0">
                <a:ea typeface="宋体" panose="02010600030101010101" pitchFamily="2" charset="-122"/>
              </a:rPr>
              <a:t>="#9966ff"&gt;    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</a:t>
            </a:r>
            <a:r>
              <a:rPr lang="en-US" altLang="zh-CN" sz="1600" dirty="0" err="1">
                <a:ea typeface="宋体" panose="02010600030101010101" pitchFamily="2" charset="-122"/>
              </a:rPr>
              <a:t>tr</a:t>
            </a:r>
            <a:r>
              <a:rPr lang="en-US" altLang="zh-CN" sz="1600" dirty="0">
                <a:ea typeface="宋体" panose="02010600030101010101" pitchFamily="2" charset="-122"/>
              </a:rPr>
              <a:t>&gt;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</a:t>
            </a:r>
            <a:r>
              <a:rPr lang="en-US" altLang="zh-CN" sz="1600" dirty="0" smtClean="0">
                <a:ea typeface="宋体" panose="02010600030101010101" pitchFamily="2" charset="-122"/>
              </a:rPr>
              <a:t>&lt;</a:t>
            </a:r>
            <a:r>
              <a:rPr lang="en-US" altLang="zh-CN" sz="1600" dirty="0">
                <a:ea typeface="宋体" panose="02010600030101010101" pitchFamily="2" charset="-122"/>
              </a:rPr>
              <a:t>td&gt;&lt;strong&gt;</a:t>
            </a:r>
            <a:r>
              <a:rPr lang="zh-CN" altLang="en-US" sz="1600" dirty="0">
                <a:ea typeface="宋体" panose="02010600030101010101" pitchFamily="2" charset="-122"/>
              </a:rPr>
              <a:t>高等数学</a:t>
            </a:r>
            <a:r>
              <a:rPr lang="en-US" altLang="zh-CN" sz="1600" dirty="0">
                <a:ea typeface="宋体" panose="02010600030101010101" pitchFamily="2" charset="-122"/>
              </a:rPr>
              <a:t>&lt;/strong&gt;&lt;/td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 smtClean="0">
                <a:ea typeface="宋体" panose="02010600030101010101" pitchFamily="2" charset="-122"/>
              </a:rPr>
              <a:t>     &lt;</a:t>
            </a:r>
            <a:r>
              <a:rPr lang="en-US" altLang="zh-CN" sz="1600" dirty="0">
                <a:ea typeface="宋体" panose="02010600030101010101" pitchFamily="2" charset="-122"/>
              </a:rPr>
              <a:t>td&gt;&lt;strong&gt;</a:t>
            </a:r>
            <a:r>
              <a:rPr lang="zh-CN" altLang="en-US" sz="1600" dirty="0">
                <a:ea typeface="宋体" panose="02010600030101010101" pitchFamily="2" charset="-122"/>
              </a:rPr>
              <a:t>大学英语</a:t>
            </a:r>
            <a:r>
              <a:rPr lang="en-US" altLang="zh-CN" sz="1600" dirty="0">
                <a:ea typeface="宋体" panose="02010600030101010101" pitchFamily="2" charset="-122"/>
              </a:rPr>
              <a:t>&lt;/strong&gt;&lt;/td&gt;	 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</a:t>
            </a:r>
            <a:r>
              <a:rPr lang="en-US" altLang="zh-CN" sz="1600" dirty="0">
                <a:ea typeface="宋体" panose="02010600030101010101" pitchFamily="2" charset="-122"/>
              </a:rPr>
              <a:t>&lt;/</a:t>
            </a:r>
            <a:r>
              <a:rPr lang="en-US" altLang="zh-CN" sz="1600" dirty="0" err="1">
                <a:ea typeface="宋体" panose="02010600030101010101" pitchFamily="2" charset="-122"/>
              </a:rPr>
              <a:t>tr</a:t>
            </a:r>
            <a:r>
              <a:rPr lang="en-US" altLang="zh-CN" sz="1600" dirty="0">
                <a:ea typeface="宋体" panose="02010600030101010101" pitchFamily="2" charset="-122"/>
              </a:rPr>
              <a:t>&gt;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&lt;/table&gt; 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&lt;/body&gt;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 smtClean="0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7"/>
          <a:stretch>
            <a:fillRect/>
          </a:stretch>
        </p:blipFill>
        <p:spPr bwMode="auto">
          <a:xfrm>
            <a:off x="2236470" y="3701415"/>
            <a:ext cx="4531360" cy="241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084" y="325120"/>
            <a:ext cx="7761287" cy="51435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选择器类型</a:t>
            </a:r>
            <a:endParaRPr lang="zh-CN" altLang="en-US" dirty="0" smtClean="0"/>
          </a:p>
        </p:txBody>
      </p:sp>
      <p:sp>
        <p:nvSpPr>
          <p:cNvPr id="116740" name="Rectangle 4"/>
          <p:cNvSpPr>
            <a:spLocks noGrp="1" noChangeArrowheads="1"/>
          </p:cNvSpPr>
          <p:nvPr>
            <p:ph idx="1"/>
          </p:nvPr>
        </p:nvSpPr>
        <p:spPr>
          <a:xfrm>
            <a:off x="533400" y="988695"/>
            <a:ext cx="8162925" cy="51765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选择</a:t>
            </a:r>
            <a:r>
              <a:rPr lang="zh-CN" altLang="en-US" sz="2000" dirty="0" smtClean="0">
                <a:latin typeface="微软雅黑" panose="020B0503020204020204" charset="-122"/>
                <a:cs typeface="微软雅黑" panose="020B0503020204020204" charset="-122"/>
              </a:rPr>
              <a:t>器类型：</a:t>
            </a:r>
            <a:r>
              <a:rPr lang="en-US" altLang="zh-CN" sz="2000" dirty="0" smtClean="0">
                <a:latin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000" dirty="0" smtClean="0">
                <a:latin typeface="微软雅黑" panose="020B0503020204020204" charset="-122"/>
                <a:cs typeface="微软雅黑" panose="020B0503020204020204" charset="-122"/>
              </a:rPr>
              <a:t>种</a:t>
            </a:r>
            <a:endParaRPr lang="zh-CN" altLang="en-US"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latin typeface="微软雅黑" panose="020B0503020204020204" charset="-122"/>
                <a:cs typeface="微软雅黑" panose="020B0503020204020204" charset="-122"/>
              </a:rPr>
              <a:t> 标记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选择</a:t>
            </a:r>
            <a:r>
              <a:rPr lang="zh-CN" altLang="en-US" sz="2000" dirty="0" smtClean="0">
                <a:latin typeface="微软雅黑" panose="020B0503020204020204" charset="-122"/>
                <a:cs typeface="微软雅黑" panose="020B0503020204020204" charset="-122"/>
              </a:rPr>
              <a:t>器、类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选择</a:t>
            </a:r>
            <a:r>
              <a:rPr lang="zh-CN" altLang="en-US" sz="2000" dirty="0" smtClean="0">
                <a:latin typeface="微软雅黑" panose="020B0503020204020204" charset="-122"/>
                <a:cs typeface="微软雅黑" panose="020B0503020204020204" charset="-122"/>
              </a:rPr>
              <a:t>器、</a:t>
            </a:r>
            <a:r>
              <a:rPr lang="en-US" altLang="zh-CN" sz="2000" dirty="0" smtClean="0"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选择</a:t>
            </a:r>
            <a:r>
              <a:rPr lang="zh-CN" altLang="en-US" sz="2000" dirty="0" smtClean="0">
                <a:latin typeface="微软雅黑" panose="020B0503020204020204" charset="-122"/>
                <a:cs typeface="微软雅黑" panose="020B0503020204020204" charset="-122"/>
              </a:rPr>
              <a:t>器、伪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类选择</a:t>
            </a:r>
            <a:r>
              <a:rPr lang="zh-CN" altLang="en-US" sz="2000" dirty="0" smtClean="0">
                <a:latin typeface="微软雅黑" panose="020B0503020204020204" charset="-122"/>
                <a:cs typeface="微软雅黑" panose="020B0503020204020204" charset="-122"/>
              </a:rPr>
              <a:t>器、属性选择器。</a:t>
            </a:r>
            <a:endParaRPr lang="en-US" altLang="zh-CN" sz="20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标记选择符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----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的标记重定义。</a:t>
            </a:r>
            <a:r>
              <a:rPr lang="zh-CN" altLang="en-US" sz="1800" u="sng" dirty="0" smtClean="0">
                <a:latin typeface="微软雅黑" panose="020B0503020204020204" charset="-122"/>
                <a:cs typeface="微软雅黑" panose="020B0503020204020204" charset="-122"/>
              </a:rPr>
              <a:t>该样式立即生效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p,h1{font-size:30px;color:blue;font-family: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黑体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;}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类选择符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----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以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点号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.”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开头，并可以任意命名，如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.div1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.files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等，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选择标记的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属性等于给定值</a:t>
            </a:r>
            <a:r>
              <a:rPr sz="1800" dirty="0" smtClean="0">
                <a:latin typeface="微软雅黑" panose="020B0503020204020204" charset="-122"/>
                <a:cs typeface="微软雅黑" panose="020B0503020204020204" charset="-122"/>
              </a:rPr>
              <a:t>的，</a:t>
            </a:r>
            <a:r>
              <a:rPr lang="zh-CN" altLang="en-US" sz="1800" u="sng" dirty="0" smtClean="0">
                <a:latin typeface="微软雅黑" panose="020B0503020204020204" charset="-122"/>
                <a:cs typeface="微软雅黑" panose="020B0503020204020204" charset="-122"/>
              </a:rPr>
              <a:t>该样式应用后生效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，有些标记的样式相同时，可以定义成选择符组。</a:t>
            </a: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  .div1,.file{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background:red;color:white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;}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联合选择器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---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标记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类选择器（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p.c3{</a:t>
            </a:r>
            <a:r>
              <a:rPr lang="en-US" altLang="zh-CN" sz="1800" dirty="0" err="1" smtClean="0">
                <a:latin typeface="微软雅黑" panose="020B0503020204020204" charset="-122"/>
                <a:cs typeface="微软雅黑" panose="020B0503020204020204" charset="-122"/>
              </a:rPr>
              <a:t>color:red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;}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18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3.ID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选择符：以“</a:t>
            </a:r>
            <a:r>
              <a:rPr lang="en-US" altLang="zh-CN" sz="1800" dirty="0" smtClean="0">
                <a:latin typeface="微软雅黑" panose="020B0503020204020204" charset="-122"/>
                <a:cs typeface="微软雅黑" panose="020B0503020204020204" charset="-122"/>
              </a:rPr>
              <a:t>#”</a:t>
            </a: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开始，并可以任意命名，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选择标记的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属性值</a:t>
            </a:r>
            <a:endParaRPr lang="zh-CN" altLang="en-US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800" dirty="0" smtClean="0">
                <a:latin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#div1{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background:red;color:white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;}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表格水平对齐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1668066"/>
            <a:ext cx="4285343" cy="3792140"/>
          </a:xfrm>
        </p:spPr>
        <p:txBody>
          <a:bodyPr/>
          <a:lstStyle/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&lt;div id="div1" class=""&gt;	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&lt;table align="left"  border="2"&gt;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 smtClean="0"/>
              <a:t>csaption</a:t>
            </a:r>
            <a:r>
              <a:rPr lang="en-US" altLang="zh-CN" sz="1400" dirty="0"/>
              <a:t>&gt;</a:t>
            </a:r>
            <a:r>
              <a:rPr lang="zh-CN" altLang="en-US" sz="1400" dirty="0"/>
              <a:t>学生信息表</a:t>
            </a:r>
            <a:r>
              <a:rPr lang="en-US" altLang="zh-CN" sz="1400" dirty="0"/>
              <a:t>(</a:t>
            </a:r>
            <a:r>
              <a:rPr lang="zh-CN" altLang="en-US" sz="1400" dirty="0"/>
              <a:t>左对齐</a:t>
            </a:r>
            <a:r>
              <a:rPr lang="en-US" altLang="zh-CN" sz="1400" dirty="0"/>
              <a:t>)&lt;/caption&gt;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王小品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商学院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&lt;td&gt;110204&lt;/td&gt;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李白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机械学院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&lt;td&gt;100244&lt;/td&gt;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 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&lt;/table&gt;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&lt;/div</a:t>
            </a:r>
            <a:r>
              <a:rPr lang="en-US" altLang="zh-CN" sz="1400" dirty="0" smtClean="0"/>
              <a:t>&gt;</a:t>
            </a:r>
            <a:endParaRPr lang="en-US" altLang="zh-CN" sz="1400" dirty="0" smtClean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  <a:endParaRPr lang="en-US" altLang="zh-CN" sz="1400" dirty="0"/>
          </a:p>
        </p:txBody>
      </p:sp>
      <p:sp>
        <p:nvSpPr>
          <p:cNvPr id="5" name="矩形 4"/>
          <p:cNvSpPr/>
          <p:nvPr/>
        </p:nvSpPr>
        <p:spPr>
          <a:xfrm>
            <a:off x="5029200" y="1752600"/>
            <a:ext cx="403860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&lt;</a:t>
            </a:r>
            <a:r>
              <a:rPr lang="en-US" altLang="zh-CN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 </a:t>
            </a:r>
            <a:r>
              <a:rPr lang="en-US" altLang="zh-CN" sz="16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align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center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altLang="zh-CN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table&gt; </a:t>
            </a:r>
            <a:endParaRPr lang="zh-CN" altLang="en-US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 cstate="print"/>
          <a:srcRect t="29379"/>
          <a:stretch>
            <a:fillRect/>
          </a:stretch>
        </p:blipFill>
        <p:spPr bwMode="auto">
          <a:xfrm>
            <a:off x="3387725" y="3579495"/>
            <a:ext cx="5608320" cy="273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65" y="423545"/>
            <a:ext cx="7761288" cy="56792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设置表格行的属性 </a:t>
            </a:r>
            <a:endParaRPr lang="zh-CN" altLang="en-US" dirty="0" smtClean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894205"/>
            <a:ext cx="8534400" cy="838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>
                <a:ea typeface="宋体" panose="02010600030101010101" pitchFamily="2" charset="-122"/>
              </a:rPr>
              <a:t>      </a:t>
            </a:r>
            <a:r>
              <a:rPr lang="zh-CN" altLang="en-US" sz="1800" dirty="0" smtClean="0">
                <a:ea typeface="宋体" panose="02010600030101010101" pitchFamily="2" charset="-122"/>
              </a:rPr>
              <a:t>   </a:t>
            </a:r>
            <a:r>
              <a:rPr lang="zh-CN" altLang="en-US" sz="1800" b="0" dirty="0" smtClean="0"/>
              <a:t>表格行</a:t>
            </a:r>
            <a:r>
              <a:rPr lang="en-US" altLang="zh-CN" sz="1800" b="0" dirty="0" err="1" smtClean="0"/>
              <a:t>tr</a:t>
            </a:r>
            <a:r>
              <a:rPr lang="zh-CN" altLang="en-US" sz="1800" b="0" dirty="0" smtClean="0"/>
              <a:t>标记的属性用于设置表格某一行的样式</a:t>
            </a:r>
            <a:endParaRPr lang="zh-CN" altLang="en-US" sz="1800" b="0" dirty="0" smtClean="0"/>
          </a:p>
        </p:txBody>
      </p:sp>
      <p:graphicFrame>
        <p:nvGraphicFramePr>
          <p:cNvPr id="37919" name="Group 3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43865" y="3171190"/>
          <a:ext cx="8229600" cy="13906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53540"/>
                <a:gridCol w="1925320"/>
                <a:gridCol w="2272030"/>
                <a:gridCol w="2378710"/>
              </a:tblGrid>
              <a:tr h="3057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属性值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</a:tr>
              <a:tr h="350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align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01750" algn="r"/>
                        </a:tabLst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行内容水平对齐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行的边框颜色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</a:tr>
              <a:tr h="3526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valign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行内容垂直对齐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bordercolorlight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行的亮边框颜色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bgcolor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行的背景颜色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bordercolordark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行的暗边框颜色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表格行的属性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设置 </a:t>
            </a:r>
            <a:endParaRPr lang="zh-CN" altLang="en-US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865313" y="2482454"/>
            <a:ext cx="309880" cy="368300"/>
          </a:xfrm>
          <a:prstGeom prst="rect">
            <a:avLst/>
          </a:prstGeom>
          <a:noFill/>
          <a:ln w="38100" algn="ctr">
            <a:noFill/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1865313" y="2482453"/>
          <a:ext cx="5414645" cy="342900"/>
        </p:xfrm>
        <a:graphic>
          <a:graphicData uri="http://schemas.openxmlformats.org/drawingml/2006/table">
            <a:tbl>
              <a:tblPr/>
              <a:tblGrid>
                <a:gridCol w="541464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10"/>
          <p:cNvSpPr txBox="1">
            <a:spLocks noChangeArrowheads="1"/>
          </p:cNvSpPr>
          <p:nvPr/>
        </p:nvSpPr>
        <p:spPr bwMode="gray">
          <a:xfrm>
            <a:off x="533400" y="1642571"/>
            <a:ext cx="8534400" cy="175323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表格行内容水平对齐的属性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align="left | center | right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&lt;/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zh-CN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表格行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垂直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对齐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的属性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valign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="top | middle | bottom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&lt;/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例：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align=“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left”valign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=“middle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”&gt; &lt;/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 sz="1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gray">
          <a:xfrm>
            <a:off x="1619251" y="4191000"/>
            <a:ext cx="4629150" cy="1216819"/>
          </a:xfrm>
          <a:prstGeom prst="rect">
            <a:avLst/>
          </a:prstGeom>
          <a:solidFill>
            <a:schemeClr val="tx1"/>
          </a:solidFill>
          <a:ln w="38100" algn="ctr">
            <a:solidFill>
              <a:schemeClr val="bg1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前端开发技术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15290"/>
            <a:ext cx="7761288" cy="62507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设置表格行的属性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33400" y="1699895"/>
            <a:ext cx="7712075" cy="4759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table border="1" width="450px" height="240px" align="center"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="#6600ff"&gt;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  &lt;</a:t>
            </a:r>
            <a:r>
              <a:rPr lang="en-US" altLang="zh-CN" sz="1400" dirty="0"/>
              <a:t>caption&gt;&lt;b&gt;</a:t>
            </a:r>
            <a:r>
              <a:rPr lang="zh-CN" altLang="en-US" sz="1400" dirty="0"/>
              <a:t>学生信息表</a:t>
            </a:r>
            <a:r>
              <a:rPr lang="en-US" altLang="zh-CN" sz="1400" dirty="0"/>
              <a:t>(</a:t>
            </a:r>
            <a:r>
              <a:rPr lang="zh-CN" altLang="en-US" sz="1400" dirty="0"/>
              <a:t>设置表行内容对齐方式</a:t>
            </a:r>
            <a:r>
              <a:rPr lang="en-US" altLang="zh-CN" sz="1400" dirty="0"/>
              <a:t>)&lt;/b&gt;&lt;/caption&gt;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 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院系名称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班级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  align="left" </a:t>
            </a:r>
            <a:r>
              <a:rPr lang="en-US" altLang="zh-CN" sz="1400" dirty="0" err="1"/>
              <a:t>valign</a:t>
            </a:r>
            <a:r>
              <a:rPr lang="en-US" altLang="zh-CN" sz="1400" dirty="0"/>
              <a:t>="top"&gt;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&lt;td&gt;</a:t>
            </a:r>
            <a:r>
              <a:rPr lang="zh-CN" altLang="en-US" sz="1400" dirty="0"/>
              <a:t>王小品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&lt;td&gt;</a:t>
            </a:r>
            <a:r>
              <a:rPr lang="zh-CN" altLang="en-US" sz="1400" dirty="0"/>
              <a:t>商学院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&lt;td&gt;110204&lt;/td&gt;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&lt;/</a:t>
            </a:r>
            <a:r>
              <a:rPr lang="en-US" altLang="zh-CN" sz="1400" dirty="0" err="1"/>
              <a:t>tr</a:t>
            </a:r>
            <a:r>
              <a:rPr lang="en-US" altLang="zh-CN" sz="1400" dirty="0" smtClean="0"/>
              <a:t>&gt;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  &lt;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 align="center" </a:t>
            </a:r>
            <a:r>
              <a:rPr lang="en-US" altLang="zh-CN" sz="1400" dirty="0" err="1" smtClean="0"/>
              <a:t>valign</a:t>
            </a:r>
            <a:r>
              <a:rPr lang="en-US" altLang="zh-CN" sz="1400" dirty="0" smtClean="0"/>
              <a:t>="middle" &gt;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    &lt;td&gt;</a:t>
            </a:r>
            <a:r>
              <a:rPr lang="zh-CN" altLang="en-US" sz="1400" dirty="0" smtClean="0"/>
              <a:t>李白 </a:t>
            </a:r>
            <a:r>
              <a:rPr lang="en-US" altLang="zh-CN" sz="1400" dirty="0" smtClean="0"/>
              <a:t>&lt;/td</a:t>
            </a:r>
            <a:r>
              <a:rPr lang="en-US" altLang="zh-CN" sz="1400" dirty="0" smtClean="0"/>
              <a:t>&gt;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    &lt;</a:t>
            </a:r>
            <a:r>
              <a:rPr lang="en-US" altLang="zh-CN" sz="1400" dirty="0" smtClean="0"/>
              <a:t>td&gt;</a:t>
            </a:r>
            <a:r>
              <a:rPr lang="zh-CN" altLang="en-US" sz="1400" dirty="0" smtClean="0"/>
              <a:t>机械学院 </a:t>
            </a:r>
            <a:r>
              <a:rPr lang="en-US" altLang="zh-CN" sz="1400" dirty="0" smtClean="0"/>
              <a:t>&lt;/td&gt;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>
                <a:sym typeface="+mn-ea"/>
              </a:rPr>
              <a:t>     &lt;</a:t>
            </a:r>
            <a:r>
              <a:rPr lang="en-US" altLang="zh-CN" sz="1400" dirty="0">
                <a:sym typeface="+mn-ea"/>
              </a:rPr>
              <a:t>td&gt;100244&lt;/td&gt;</a:t>
            </a:r>
            <a:endParaRPr lang="en-US" altLang="zh-CN" sz="1400" dirty="0">
              <a:sym typeface="+mn-ea"/>
            </a:endParaRPr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&lt;/tr&gt;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&lt;</a:t>
            </a:r>
            <a:r>
              <a:rPr lang="en-US" altLang="zh-CN" sz="1400" dirty="0" err="1">
                <a:sym typeface="+mn-ea"/>
              </a:rPr>
              <a:t>tr</a:t>
            </a:r>
            <a:r>
              <a:rPr lang="en-US" altLang="zh-CN" sz="1400" dirty="0">
                <a:sym typeface="+mn-ea"/>
              </a:rPr>
              <a:t> align="right" </a:t>
            </a:r>
            <a:r>
              <a:rPr lang="en-US" altLang="zh-CN" sz="1400" dirty="0" err="1">
                <a:sym typeface="+mn-ea"/>
              </a:rPr>
              <a:t>valign</a:t>
            </a:r>
            <a:r>
              <a:rPr lang="en-US" altLang="zh-CN" sz="1400" dirty="0">
                <a:sym typeface="+mn-ea"/>
              </a:rPr>
              <a:t>="bottom"&gt;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  &lt;td&gt;</a:t>
            </a:r>
            <a:r>
              <a:rPr lang="zh-CN" altLang="en-US" sz="1400" dirty="0">
                <a:sym typeface="+mn-ea"/>
              </a:rPr>
              <a:t>林之 </a:t>
            </a:r>
            <a:r>
              <a:rPr lang="en-US" altLang="zh-CN" sz="1400" dirty="0">
                <a:sym typeface="+mn-ea"/>
              </a:rPr>
              <a:t>&lt;/td&gt;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  &lt;td&gt;</a:t>
            </a:r>
            <a:r>
              <a:rPr lang="zh-CN" altLang="en-US" sz="1400" dirty="0">
                <a:sym typeface="+mn-ea"/>
              </a:rPr>
              <a:t>外语系 </a:t>
            </a:r>
            <a:r>
              <a:rPr lang="en-US" altLang="zh-CN" sz="1400" dirty="0">
                <a:sym typeface="+mn-ea"/>
              </a:rPr>
              <a:t>&lt;/td&gt;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  &lt;td&gt;090101&lt;/td&gt;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&lt;/</a:t>
            </a:r>
            <a:r>
              <a:rPr lang="en-US" altLang="zh-CN" sz="1400" dirty="0" err="1">
                <a:sym typeface="+mn-ea"/>
              </a:rPr>
              <a:t>tr</a:t>
            </a:r>
            <a:r>
              <a:rPr lang="en-US" altLang="zh-CN" sz="1400" dirty="0">
                <a:sym typeface="+mn-ea"/>
              </a:rPr>
              <a:t>&gt;</a:t>
            </a:r>
            <a:endParaRPr lang="en-US" altLang="zh-CN" sz="1400" dirty="0">
              <a:sym typeface="+mn-ea"/>
            </a:endParaRPr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&lt;/</a:t>
            </a:r>
            <a:r>
              <a:rPr lang="en-US" altLang="zh-CN" sz="1400" dirty="0" smtClean="0">
                <a:sym typeface="+mn-ea"/>
              </a:rPr>
              <a:t>table&gt;</a:t>
            </a:r>
            <a:endParaRPr lang="en-US" altLang="zh-CN" sz="1400" dirty="0" smtClean="0">
              <a:sym typeface="+mn-ea"/>
            </a:endParaRPr>
          </a:p>
          <a:p>
            <a:pPr>
              <a:lnSpc>
                <a:spcPts val="1400"/>
              </a:lnSpc>
            </a:pPr>
            <a:r>
              <a:rPr lang="en-US" altLang="zh-CN" sz="1400" dirty="0" smtClean="0">
                <a:sym typeface="+mn-ea"/>
              </a:rPr>
              <a:t>&lt;/body&gt;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endParaRPr lang="en-US" altLang="zh-CN" sz="1400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1" cstate="print"/>
          <a:srcRect t="23220"/>
          <a:stretch>
            <a:fillRect/>
          </a:stretch>
        </p:blipFill>
        <p:spPr bwMode="auto">
          <a:xfrm>
            <a:off x="3851275" y="2769870"/>
            <a:ext cx="4900930" cy="2827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设置单元格的属性 </a:t>
            </a:r>
            <a:endParaRPr lang="zh-CN" altLang="en-US" dirty="0" smtClean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>
          <a:xfrm>
            <a:off x="641350" y="1373505"/>
            <a:ext cx="7999730" cy="12433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3600" dirty="0" smtClean="0">
                <a:latin typeface="黑体" panose="02010609060101010101" charset="-122"/>
                <a:ea typeface="宋体" panose="02010600030101010101" pitchFamily="2" charset="-122"/>
              </a:rPr>
              <a:t>   </a:t>
            </a:r>
            <a:r>
              <a:rPr lang="zh-CN" altLang="en-US" sz="1600" dirty="0" smtClean="0"/>
              <a:t>表格列标记</a:t>
            </a:r>
            <a:r>
              <a:rPr lang="en-US" altLang="zh-CN" sz="1600" dirty="0" smtClean="0"/>
              <a:t>td</a:t>
            </a:r>
            <a:r>
              <a:rPr lang="zh-CN" altLang="en-US" sz="1600" dirty="0" smtClean="0"/>
              <a:t>的属性可以设置表格单元格的显示风格。常用的属性如</a:t>
            </a:r>
            <a:r>
              <a:rPr lang="zh-CN" altLang="en-US" sz="1600" dirty="0"/>
              <a:t>下</a:t>
            </a:r>
            <a:r>
              <a:rPr lang="zh-CN" altLang="en-US" sz="1600" dirty="0" smtClean="0"/>
              <a:t>表所示。单元格的颜色、边框和对齐属性与行</a:t>
            </a:r>
            <a:r>
              <a:rPr lang="en-US" altLang="zh-CN" sz="1600" dirty="0" err="1" smtClean="0"/>
              <a:t>tr</a:t>
            </a:r>
            <a:r>
              <a:rPr lang="zh-CN" altLang="en-US" sz="1600" dirty="0" smtClean="0"/>
              <a:t>标记一样。</a:t>
            </a:r>
            <a:endParaRPr lang="en-US" altLang="zh-CN" sz="1600" dirty="0" smtClean="0">
              <a:latin typeface="黑体" panose="02010609060101010101" charset="-122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40715" y="2990216"/>
          <a:ext cx="8001000" cy="204025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68120"/>
                <a:gridCol w="2010410"/>
                <a:gridCol w="1939925"/>
                <a:gridCol w="2582545"/>
              </a:tblGrid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属性值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align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302385" algn="r"/>
                        </a:tabLs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单元格内容水平</a:t>
                      </a:r>
                      <a:r>
                        <a:rPr lang="zh-CN" sz="1600" kern="1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对齐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bordercolorlight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单元格的亮边框颜色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valign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单元格内容垂直对齐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bordercolordark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单元格的暗边框颜色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bgcolor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单元格的背景颜色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rowspan</a:t>
                      </a:r>
                      <a:endParaRPr lang="en-US" sz="1600" kern="100" dirty="0" err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单元格跨行</a:t>
                      </a:r>
                      <a:endParaRPr lang="zh-CN" sz="1600" kern="100" dirty="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background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单元格背景图像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colspan</a:t>
                      </a:r>
                      <a:endParaRPr lang="en-US" sz="1600" kern="1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单元格跨列</a:t>
                      </a:r>
                      <a:endParaRPr lang="zh-CN" sz="1600" kern="100" dirty="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单元格的边框颜色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width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单元格宽度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height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单元格高度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设置单元格的属性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单元格跨行、列</a:t>
            </a:r>
            <a:endParaRPr lang="zh-CN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657350"/>
            <a:ext cx="8534400" cy="177165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/>
          <a:lstStyle/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b="0" kern="0" dirty="0">
                <a:latin typeface="+mn-lt"/>
                <a:ea typeface="+mn-ea"/>
              </a:rPr>
              <a:t> 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&lt;td&gt;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的属性用于设定表格中某一单元格的</a:t>
            </a:r>
            <a:r>
              <a:rPr lang="zh-CN" altLang="en-US" b="0" kern="0" dirty="0" smtClean="0">
                <a:latin typeface="黑体" panose="02010609060101010101" charset="-122"/>
                <a:ea typeface="黑体" panose="02010609060101010101" charset="-122"/>
              </a:rPr>
              <a:t>属性。</a:t>
            </a:r>
            <a:endParaRPr lang="zh-CN" altLang="en-US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193675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 单元格跨行</a:t>
            </a:r>
            <a:r>
              <a:rPr lang="en-US" altLang="zh-CN" b="0" kern="0" dirty="0" err="1">
                <a:latin typeface="黑体" panose="02010609060101010101" charset="-122"/>
                <a:ea typeface="黑体" panose="02010609060101010101" charset="-122"/>
              </a:rPr>
              <a:t>rowspan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跨行合并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纵向合并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193675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 单元格跨列</a:t>
            </a:r>
            <a:r>
              <a:rPr lang="en-US" altLang="zh-CN" b="0" kern="0" dirty="0" err="1">
                <a:latin typeface="黑体" panose="02010609060101010101" charset="-122"/>
                <a:ea typeface="黑体" panose="02010609060101010101" charset="-122"/>
              </a:rPr>
              <a:t>colspan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跨列合并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横向合并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基本语法：</a:t>
            </a:r>
            <a:endParaRPr lang="zh-CN" altLang="en-US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&lt;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td </a:t>
            </a:r>
            <a:r>
              <a:rPr lang="en-US" altLang="zh-CN" sz="1800" b="0" kern="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rowspan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“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”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…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&lt;/td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      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&lt;td </a:t>
            </a:r>
            <a:r>
              <a:rPr lang="en-US" altLang="zh-CN" sz="1800" b="0" kern="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colspan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“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”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…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&lt;/td&gt;</a:t>
            </a:r>
            <a:endParaRPr lang="en-US" altLang="zh-CN" sz="1800" b="0" kern="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5" name="Group 17"/>
          <p:cNvGrpSpPr/>
          <p:nvPr/>
        </p:nvGrpSpPr>
        <p:grpSpPr bwMode="auto">
          <a:xfrm>
            <a:off x="1046163" y="4198144"/>
            <a:ext cx="1223962" cy="1079897"/>
            <a:chOff x="431" y="2432"/>
            <a:chExt cx="771" cy="907"/>
          </a:xfrm>
          <a:solidFill>
            <a:srgbClr val="3333FF"/>
          </a:solidFill>
        </p:grpSpPr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>
              <a:off x="431" y="2432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431" y="2749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gray">
            <a:xfrm>
              <a:off x="431" y="3021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3278188" y="4198144"/>
            <a:ext cx="1079500" cy="1079897"/>
          </a:xfrm>
          <a:prstGeom prst="rect">
            <a:avLst/>
          </a:prstGeom>
          <a:solidFill>
            <a:srgbClr val="3333FF"/>
          </a:solidFill>
          <a:ln w="38100" algn="ctr">
            <a:solidFill>
              <a:schemeClr val="bg1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2557464" y="4575572"/>
            <a:ext cx="649287" cy="432197"/>
          </a:xfrm>
          <a:prstGeom prst="rightArrow">
            <a:avLst>
              <a:gd name="adj1" fmla="val 50000"/>
              <a:gd name="adj2" fmla="val 28168"/>
            </a:avLst>
          </a:prstGeom>
          <a:solidFill>
            <a:srgbClr val="FFFF00"/>
          </a:solidFill>
          <a:ln w="38100" algn="ctr">
            <a:solidFill>
              <a:srgbClr val="CC0000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1" name="Freeform 9"/>
          <p:cNvSpPr/>
          <p:nvPr/>
        </p:nvSpPr>
        <p:spPr bwMode="gray">
          <a:xfrm>
            <a:off x="2616200" y="3276600"/>
            <a:ext cx="279400" cy="1371600"/>
          </a:xfrm>
          <a:custGeom>
            <a:avLst/>
            <a:gdLst/>
            <a:ahLst/>
            <a:cxnLst>
              <a:cxn ang="0">
                <a:pos x="832" y="0"/>
              </a:cxn>
              <a:cxn ang="0">
                <a:pos x="106" y="182"/>
              </a:cxn>
              <a:cxn ang="0">
                <a:pos x="197" y="953"/>
              </a:cxn>
            </a:cxnLst>
            <a:rect l="0" t="0" r="r" b="b"/>
            <a:pathLst>
              <a:path w="832" h="953">
                <a:moveTo>
                  <a:pt x="832" y="0"/>
                </a:moveTo>
                <a:cubicBezTo>
                  <a:pt x="522" y="11"/>
                  <a:pt x="212" y="23"/>
                  <a:pt x="106" y="182"/>
                </a:cubicBezTo>
                <a:cubicBezTo>
                  <a:pt x="0" y="341"/>
                  <a:pt x="182" y="825"/>
                  <a:pt x="197" y="953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grpSp>
        <p:nvGrpSpPr>
          <p:cNvPr id="12" name="Group 19"/>
          <p:cNvGrpSpPr/>
          <p:nvPr/>
        </p:nvGrpSpPr>
        <p:grpSpPr bwMode="auto">
          <a:xfrm>
            <a:off x="4862513" y="3810000"/>
            <a:ext cx="3671887" cy="379810"/>
            <a:chOff x="2699" y="2386"/>
            <a:chExt cx="2313" cy="319"/>
          </a:xfrm>
          <a:solidFill>
            <a:srgbClr val="3333FF"/>
          </a:solidFill>
        </p:grpSpPr>
        <p:sp>
          <p:nvSpPr>
            <p:cNvPr id="13" name="Rectangle 10"/>
            <p:cNvSpPr>
              <a:spLocks noChangeArrowheads="1"/>
            </p:cNvSpPr>
            <p:nvPr/>
          </p:nvSpPr>
          <p:spPr bwMode="gray">
            <a:xfrm>
              <a:off x="2699" y="2387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gray">
            <a:xfrm>
              <a:off x="3470" y="2386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gray">
            <a:xfrm>
              <a:off x="4241" y="2387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</p:grpSp>
      <p:sp>
        <p:nvSpPr>
          <p:cNvPr id="16" name="AutoShape 13"/>
          <p:cNvSpPr/>
          <p:nvPr/>
        </p:nvSpPr>
        <p:spPr bwMode="gray">
          <a:xfrm rot="16200000">
            <a:off x="6508949" y="2616003"/>
            <a:ext cx="377429" cy="3527425"/>
          </a:xfrm>
          <a:prstGeom prst="leftBrace">
            <a:avLst>
              <a:gd name="adj1" fmla="val 58412"/>
              <a:gd name="adj2" fmla="val 50000"/>
            </a:avLst>
          </a:prstGeom>
          <a:noFill/>
          <a:ln w="38100">
            <a:solidFill>
              <a:srgbClr val="CC0000"/>
            </a:solidFill>
            <a:rou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gray">
          <a:xfrm rot="5400000">
            <a:off x="6454974" y="4490840"/>
            <a:ext cx="486966" cy="64928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38100" algn="ctr">
            <a:solidFill>
              <a:srgbClr val="CC0000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gray">
          <a:xfrm>
            <a:off x="4876800" y="5105400"/>
            <a:ext cx="3671888" cy="378619"/>
          </a:xfrm>
          <a:prstGeom prst="rect">
            <a:avLst/>
          </a:prstGeom>
          <a:solidFill>
            <a:srgbClr val="3333FF"/>
          </a:solidFill>
          <a:ln w="38100" algn="ctr">
            <a:solidFill>
              <a:schemeClr val="bg1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9" name="Freeform 16"/>
          <p:cNvSpPr/>
          <p:nvPr/>
        </p:nvSpPr>
        <p:spPr bwMode="gray">
          <a:xfrm rot="21123884">
            <a:off x="5591753" y="3371442"/>
            <a:ext cx="377763" cy="15524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8" y="726"/>
              </a:cxn>
              <a:cxn ang="0">
                <a:pos x="635" y="1225"/>
              </a:cxn>
              <a:cxn ang="0">
                <a:pos x="1451" y="1270"/>
              </a:cxn>
            </a:cxnLst>
            <a:rect l="0" t="0" r="r" b="b"/>
            <a:pathLst>
              <a:path w="1451" h="1316">
                <a:moveTo>
                  <a:pt x="0" y="0"/>
                </a:moveTo>
                <a:cubicBezTo>
                  <a:pt x="151" y="261"/>
                  <a:pt x="302" y="522"/>
                  <a:pt x="408" y="726"/>
                </a:cubicBezTo>
                <a:cubicBezTo>
                  <a:pt x="514" y="930"/>
                  <a:pt x="461" y="1134"/>
                  <a:pt x="635" y="1225"/>
                </a:cubicBezTo>
                <a:cubicBezTo>
                  <a:pt x="809" y="1316"/>
                  <a:pt x="1315" y="1263"/>
                  <a:pt x="1451" y="1270"/>
                </a:cubicBezTo>
              </a:path>
            </a:pathLst>
          </a:custGeom>
          <a:noFill/>
          <a:ln w="38100" cap="flat" cmpd="sng">
            <a:solidFill>
              <a:srgbClr val="0000FA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20" name="AutoShape 18"/>
          <p:cNvSpPr/>
          <p:nvPr/>
        </p:nvSpPr>
        <p:spPr bwMode="gray">
          <a:xfrm>
            <a:off x="2341563" y="4198144"/>
            <a:ext cx="144462" cy="1079897"/>
          </a:xfrm>
          <a:prstGeom prst="rightBrace">
            <a:avLst>
              <a:gd name="adj1" fmla="val 83059"/>
              <a:gd name="adj2" fmla="val 50000"/>
            </a:avLst>
          </a:prstGeom>
          <a:noFill/>
          <a:ln w="38100">
            <a:solidFill>
              <a:srgbClr val="CC0000"/>
            </a:solidFill>
            <a:rou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设置单元格的属性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 </a:t>
            </a:r>
            <a:endParaRPr lang="zh-CN" altLang="en-US" dirty="0" smtClean="0"/>
          </a:p>
        </p:txBody>
      </p:sp>
      <p:sp>
        <p:nvSpPr>
          <p:cNvPr id="46083" name="矩形 5"/>
          <p:cNvSpPr>
            <a:spLocks noChangeArrowheads="1"/>
          </p:cNvSpPr>
          <p:nvPr/>
        </p:nvSpPr>
        <p:spPr bwMode="auto">
          <a:xfrm>
            <a:off x="387985" y="1538605"/>
            <a:ext cx="7832725" cy="5026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&lt;table border="1" width="500px" align="center" 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bordercolor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="#3366ff"&gt;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&lt;caption&gt;</a:t>
            </a:r>
            <a:r>
              <a:rPr lang="zh-CN" altLang="en-US" sz="1400" dirty="0">
                <a:ea typeface="黑体" panose="02010609060101010101" charset="-122"/>
                <a:cs typeface="+mn-lt"/>
              </a:rPr>
              <a:t>云计算与物联网会议日程安排表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&lt;/caption&gt;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 align="center"&gt;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 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colspan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="2"&gt;</a:t>
            </a:r>
            <a:r>
              <a:rPr lang="zh-CN" altLang="en-US" sz="1400" dirty="0">
                <a:ea typeface="黑体" panose="02010609060101010101" charset="-122"/>
                <a:cs typeface="+mn-lt"/>
              </a:rPr>
              <a:t>上午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&lt;/td&gt;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 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colspan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="2"&gt;</a:t>
            </a:r>
            <a:r>
              <a:rPr lang="zh-CN" altLang="en-US" sz="1400" dirty="0">
                <a:ea typeface="黑体" panose="02010609060101010101" charset="-122"/>
                <a:cs typeface="+mn-lt"/>
              </a:rPr>
              <a:t>下午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&lt;/td&gt;  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&lt;/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&gt;  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 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&lt;td&gt;8:00-10:00&lt;/td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  &lt;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td&gt;10:10-12:00&lt;/td&gt;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&lt;td&gt;14:00-16:00&lt;/td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  &lt;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td&gt;16:10-18:00&lt;/td&gt;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&lt;/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&lt;</a:t>
            </a:r>
            <a:r>
              <a:rPr lang="en-US" altLang="zh-CN" sz="1400" dirty="0" err="1" smtClean="0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 align="center"&gt;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  &lt;td </a:t>
            </a:r>
            <a:r>
              <a:rPr lang="en-US" altLang="zh-CN" sz="1400" dirty="0" err="1" smtClean="0">
                <a:ea typeface="黑体" panose="02010609060101010101" charset="-122"/>
                <a:cs typeface="+mn-lt"/>
              </a:rPr>
              <a:t>rowspan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="2"&gt;</a:t>
            </a:r>
            <a:r>
              <a:rPr lang="zh-CN" altLang="en-US" sz="1400" dirty="0" smtClean="0">
                <a:ea typeface="黑体" panose="02010609060101010101" charset="-122"/>
                <a:cs typeface="+mn-lt"/>
              </a:rPr>
              <a:t>领导讲话 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&lt;/td&gt;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      </a:t>
            </a:r>
            <a:r>
              <a:rPr lang="en-US" altLang="zh-CN" sz="1400" dirty="0" smtClean="0">
                <a:ea typeface="黑体" panose="02010609060101010101" charset="-122"/>
                <a:cs typeface="+mn-lt"/>
                <a:sym typeface="+mn-ea"/>
              </a:rPr>
              <a:t>&lt;td&gt;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大会主题报告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分会专题报告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  &lt;td 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rowspan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="2"&gt;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总结报告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&lt;/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&lt;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align="center"&gt;    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专家报告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分组讨论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 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&lt;/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&lt;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align="center"&gt;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&lt;td 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colspan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="4"&gt;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全天参观考察无锡国家物联网中心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 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&lt;/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&lt;/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table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</p:txBody>
      </p:sp>
      <p:sp>
        <p:nvSpPr>
          <p:cNvPr id="46084" name="矩形 6"/>
          <p:cNvSpPr>
            <a:spLocks noChangeArrowheads="1"/>
          </p:cNvSpPr>
          <p:nvPr/>
        </p:nvSpPr>
        <p:spPr bwMode="auto">
          <a:xfrm>
            <a:off x="4800600" y="1657350"/>
            <a:ext cx="4267200" cy="27051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en-US" altLang="zh-CN" sz="12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" cstate="print"/>
          <a:srcRect t="39589"/>
          <a:stretch>
            <a:fillRect/>
          </a:stretch>
        </p:blipFill>
        <p:spPr bwMode="auto">
          <a:xfrm>
            <a:off x="3590925" y="2802255"/>
            <a:ext cx="5307965" cy="183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表格嵌套 </a:t>
            </a:r>
            <a:endParaRPr lang="zh-CN" altLang="en-US" dirty="0" smtClean="0"/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252776"/>
            <a:ext cx="8534400" cy="1456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1800" dirty="0"/>
              <a:t>通常情况下，使用表格嵌套时，表格不宜过多使用，否则会降低网站访问速度。表格嵌套一般采用在单元格内嵌套表格。</a:t>
            </a:r>
            <a:endParaRPr lang="zh-CN" altLang="zh-CN" sz="1800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90800" y="3200400"/>
            <a:ext cx="4351338" cy="232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表格嵌套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语法</a:t>
            </a:r>
            <a:endParaRPr lang="zh-CN" altLang="en-US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03575" y="1657350"/>
            <a:ext cx="3024188" cy="377190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/>
          <a:lstStyle/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&lt;table&gt;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kern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…</a:t>
            </a:r>
            <a:r>
              <a:rPr lang="zh-CN" altLang="en-US" sz="1800" kern="0" dirty="0">
                <a:solidFill>
                  <a:srgbClr val="FF0000"/>
                </a:solidFill>
                <a:latin typeface="+mn-lt"/>
                <a:ea typeface="+mn-ea"/>
              </a:rPr>
              <a:t>          </a:t>
            </a:r>
            <a:endParaRPr lang="zh-CN" altLang="en-US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u="sng" kern="0" dirty="0">
                <a:solidFill>
                  <a:srgbClr val="FF0000"/>
                </a:solidFill>
                <a:latin typeface="+mn-lt"/>
                <a:ea typeface="+mn-ea"/>
              </a:rPr>
              <a:t>&lt;td&gt;</a:t>
            </a:r>
            <a:endParaRPr lang="en-US" altLang="zh-CN" sz="1800" u="sng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    &lt;table&gt;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   &lt;/table&gt;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u="sng" kern="0" dirty="0">
                <a:solidFill>
                  <a:srgbClr val="FF0000"/>
                </a:solidFill>
                <a:latin typeface="+mn-lt"/>
                <a:ea typeface="+mn-ea"/>
              </a:rPr>
              <a:t>&lt;/td&gt;</a:t>
            </a:r>
            <a:endParaRPr lang="en-US" altLang="zh-CN" sz="1800" u="sng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&lt;/table&gt;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grpSp>
        <p:nvGrpSpPr>
          <p:cNvPr id="6" name="Group 20"/>
          <p:cNvGrpSpPr/>
          <p:nvPr/>
        </p:nvGrpSpPr>
        <p:grpSpPr bwMode="auto">
          <a:xfrm>
            <a:off x="5638800" y="3200400"/>
            <a:ext cx="3238500" cy="1419225"/>
            <a:chOff x="3470" y="2523"/>
            <a:chExt cx="2040" cy="680"/>
          </a:xfrm>
        </p:grpSpPr>
        <p:sp>
          <p:nvSpPr>
            <p:cNvPr id="7" name="AutoShape 18"/>
            <p:cNvSpPr/>
            <p:nvPr/>
          </p:nvSpPr>
          <p:spPr bwMode="gray">
            <a:xfrm>
              <a:off x="3470" y="2523"/>
              <a:ext cx="499" cy="453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>
              <a:solidFill>
                <a:srgbClr val="CC0000"/>
              </a:solidFill>
              <a:rou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4830" y="2614"/>
              <a:ext cx="680" cy="589"/>
            </a:xfrm>
            <a:prstGeom prst="wedgeRoundRectCallout">
              <a:avLst>
                <a:gd name="adj1" fmla="val -155736"/>
                <a:gd name="adj2" fmla="val -19269"/>
                <a:gd name="adj3" fmla="val 16667"/>
              </a:avLst>
            </a:prstGeom>
            <a:solidFill>
              <a:srgbClr val="3333FF"/>
            </a:solidFill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ea typeface="黑体" panose="02010609060101010101" charset="-122"/>
                </a:rPr>
                <a:t>单元格内</a:t>
              </a:r>
              <a:r>
                <a:rPr lang="zh-CN" altLang="en-US" dirty="0">
                  <a:solidFill>
                    <a:schemeClr val="bg1"/>
                  </a:solidFill>
                  <a:ea typeface="黑体" panose="02010609060101010101" charset="-122"/>
                </a:rPr>
                <a:t>嵌表</a:t>
              </a:r>
              <a:r>
                <a:rPr lang="en-US" altLang="zh-CN" dirty="0">
                  <a:solidFill>
                    <a:schemeClr val="bg1"/>
                  </a:solidFill>
                  <a:ea typeface="黑体" panose="02010609060101010101" charset="-122"/>
                </a:rPr>
                <a:t>2</a:t>
              </a:r>
              <a:endParaRPr lang="en-US" altLang="zh-CN" dirty="0">
                <a:solidFill>
                  <a:schemeClr val="bg1"/>
                </a:solidFill>
                <a:ea typeface="黑体" panose="02010609060101010101" charset="-122"/>
              </a:endParaRPr>
            </a:p>
          </p:txBody>
        </p:sp>
      </p:grpSp>
      <p:grpSp>
        <p:nvGrpSpPr>
          <p:cNvPr id="9" name="Group 26"/>
          <p:cNvGrpSpPr/>
          <p:nvPr/>
        </p:nvGrpSpPr>
        <p:grpSpPr bwMode="auto">
          <a:xfrm>
            <a:off x="990600" y="1828800"/>
            <a:ext cx="1828800" cy="3371850"/>
            <a:chOff x="158" y="808"/>
            <a:chExt cx="1678" cy="3076"/>
          </a:xfrm>
        </p:grpSpPr>
        <p:sp>
          <p:nvSpPr>
            <p:cNvPr id="10" name="AutoShape 24"/>
            <p:cNvSpPr/>
            <p:nvPr/>
          </p:nvSpPr>
          <p:spPr bwMode="gray">
            <a:xfrm>
              <a:off x="1437" y="808"/>
              <a:ext cx="399" cy="3076"/>
            </a:xfrm>
            <a:prstGeom prst="leftBrace">
              <a:avLst>
                <a:gd name="adj1" fmla="val 24624"/>
                <a:gd name="adj2" fmla="val 49698"/>
              </a:avLst>
            </a:prstGeom>
            <a:noFill/>
            <a:ln w="38100">
              <a:solidFill>
                <a:srgbClr val="CC0000"/>
              </a:solidFill>
              <a:rou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11" name="AutoShape 25"/>
            <p:cNvSpPr>
              <a:spLocks noChangeArrowheads="1"/>
            </p:cNvSpPr>
            <p:nvPr/>
          </p:nvSpPr>
          <p:spPr bwMode="gray">
            <a:xfrm>
              <a:off x="158" y="1752"/>
              <a:ext cx="680" cy="589"/>
            </a:xfrm>
            <a:prstGeom prst="wedgeRoundRectCallout">
              <a:avLst>
                <a:gd name="adj1" fmla="val 94704"/>
                <a:gd name="adj2" fmla="val 18083"/>
                <a:gd name="adj3" fmla="val 16667"/>
              </a:avLst>
            </a:prstGeom>
            <a:solidFill>
              <a:srgbClr val="3333FF"/>
            </a:solidFill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ea typeface="黑体" panose="02010609060101010101" charset="-122"/>
                </a:rPr>
                <a:t>表</a:t>
              </a:r>
              <a:r>
                <a:rPr lang="en-US" altLang="zh-CN" dirty="0">
                  <a:solidFill>
                    <a:schemeClr val="bg1"/>
                  </a:solidFill>
                  <a:ea typeface="黑体" panose="02010609060101010101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表单概述</a:t>
            </a:r>
            <a:endParaRPr lang="zh-CN" altLang="en-US" dirty="0" smtClean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196975"/>
            <a:ext cx="8292465" cy="4464685"/>
          </a:xfrm>
        </p:spPr>
        <p:txBody>
          <a:bodyPr>
            <a:normAutofit lnSpcReduction="10000"/>
          </a:bodyPr>
          <a:lstStyle/>
          <a:p>
            <a:pPr marL="0" indent="457200">
              <a:buNone/>
            </a:pPr>
            <a:r>
              <a:rPr lang="en-US" altLang="zh-CN" sz="1400" dirty="0" smtClean="0"/>
              <a:t>  </a:t>
            </a:r>
            <a:r>
              <a:rPr lang="zh-CN" altLang="zh-CN" sz="1400" dirty="0" smtClean="0"/>
              <a:t>表</a:t>
            </a:r>
            <a:r>
              <a:rPr lang="zh-CN" altLang="zh-CN" sz="1400" dirty="0"/>
              <a:t>单是较为复杂的</a:t>
            </a:r>
            <a:r>
              <a:rPr lang="en-US" altLang="zh-CN" sz="1400" dirty="0"/>
              <a:t>HTML</a:t>
            </a:r>
            <a:r>
              <a:rPr lang="zh-CN" altLang="zh-CN" sz="1400" dirty="0"/>
              <a:t>元素，经常与脚本、动态网页、后台数据处理等结合在一起使用，是设计动态网页的必备元素</a:t>
            </a:r>
            <a:r>
              <a:rPr lang="zh-CN" altLang="zh-CN" sz="1400" dirty="0" smtClean="0"/>
              <a:t>。</a:t>
            </a:r>
            <a:endParaRPr lang="en-US" altLang="zh-CN" sz="1400" dirty="0" smtClean="0"/>
          </a:p>
          <a:p>
            <a:pPr marL="0" indent="45720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</a:t>
            </a:r>
            <a:r>
              <a:rPr lang="zh-CN" altLang="zh-CN" sz="1400" dirty="0" smtClean="0"/>
              <a:t>利用</a:t>
            </a:r>
            <a:r>
              <a:rPr lang="zh-CN" altLang="zh-CN" sz="1400" dirty="0"/>
              <a:t>表单可以在</a:t>
            </a:r>
            <a:r>
              <a:rPr lang="en-US" altLang="zh-CN" sz="1400" dirty="0"/>
              <a:t>HTML</a:t>
            </a:r>
            <a:r>
              <a:rPr lang="zh-CN" altLang="zh-CN" sz="1400" dirty="0"/>
              <a:t>页面中插入一些表单控件</a:t>
            </a:r>
            <a:r>
              <a:rPr lang="en-US" altLang="zh-CN" sz="1400" dirty="0"/>
              <a:t>(</a:t>
            </a:r>
            <a:r>
              <a:rPr lang="zh-CN" altLang="zh-CN" sz="1400" dirty="0"/>
              <a:t>元素</a:t>
            </a:r>
            <a:r>
              <a:rPr lang="en-US" altLang="zh-CN" sz="1400" dirty="0"/>
              <a:t>)</a:t>
            </a:r>
            <a:r>
              <a:rPr lang="zh-CN" altLang="zh-CN" sz="1400" dirty="0"/>
              <a:t>，如文本框、提交按钮、重置按钮、单选按钮、复选框、下拉列表框等，完成各类信息的采集</a:t>
            </a:r>
            <a:r>
              <a:rPr lang="zh-CN" altLang="zh-CN" sz="1400" dirty="0" smtClean="0"/>
              <a:t>。</a:t>
            </a:r>
            <a:endParaRPr lang="zh-CN" altLang="zh-CN" sz="1400" dirty="0" smtClean="0"/>
          </a:p>
          <a:p>
            <a:pPr marL="0" indent="457200">
              <a:buNone/>
            </a:pPr>
            <a:endParaRPr lang="en-US" altLang="zh-CN" dirty="0" smtClean="0"/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zh-CN" dirty="0"/>
              <a:t>基本语</a:t>
            </a:r>
            <a:r>
              <a:rPr lang="zh-CN" altLang="zh-CN" dirty="0" smtClean="0"/>
              <a:t>法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form method="post" action=""&gt;</a:t>
            </a: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&lt;input type="text" name=""&gt;</a:t>
            </a: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ea typeface="宋体" panose="02010600030101010101" pitchFamily="2" charset="-122"/>
              </a:rPr>
              <a:t>textarea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 name="" rows="" cols=""&gt;&lt;/</a:t>
            </a:r>
            <a:r>
              <a:rPr lang="en-US" altLang="zh-CN" sz="1800" dirty="0" err="1">
                <a:solidFill>
                  <a:srgbClr val="FF0000"/>
                </a:solidFill>
                <a:ea typeface="宋体" panose="02010600030101010101" pitchFamily="2" charset="-122"/>
              </a:rPr>
              <a:t>textarea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&lt;select name=""&gt;</a:t>
            </a: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      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&lt;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option value="" selected&gt; &lt;/option &gt;</a:t>
            </a: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&lt;/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select&gt;</a:t>
            </a: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&lt;/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form&gt;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 indent="457200">
              <a:buNone/>
            </a:pPr>
            <a:endParaRPr dirty="0"/>
          </a:p>
          <a:p>
            <a:pPr marL="0" indent="457200">
              <a:buNone/>
            </a:pPr>
            <a:r>
              <a:rPr b="1" dirty="0"/>
              <a:t>凡输入，必校验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SLIDE_MODEL_TYPE" val="cover"/>
</p:tagLst>
</file>

<file path=ppt/tags/tag14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6.xml><?xml version="1.0" encoding="utf-8"?>
<p:tagLst xmlns:p="http://schemas.openxmlformats.org/presentationml/2006/main">
  <p:tag name="KSO_WM_UNIT_TABLE_BEAUTIFY" val="smartTable{e27e2b28-a040-469f-8e5e-9f8935e967f6}"/>
</p:tagLst>
</file>

<file path=ppt/tags/tag15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7.xml><?xml version="1.0" encoding="utf-8"?>
<p:tagLst xmlns:p="http://schemas.openxmlformats.org/presentationml/2006/main">
  <p:tag name="KSO_WM_UNIT_TABLE_BEAUTIFY" val="smartTable{627de8b6-ccb9-449a-9f5c-0823f4605bd8}"/>
</p:tagLst>
</file>

<file path=ppt/tags/tag17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3.xml><?xml version="1.0" encoding="utf-8"?>
<p:tagLst xmlns:p="http://schemas.openxmlformats.org/presentationml/2006/main">
  <p:tag name="ARTICULATE_SLIDE_GUID" val="6db320bf-a9f5-4661-a57a-44885dc1caf7"/>
  <p:tag name="ARTICULATE_SLIDE_NAV" val="15"/>
  <p:tag name="ISPRING_AUDIO_BITRATE" val="0"/>
  <p:tag name="KSO_WM_TEMPLATE_CATEGORY" val="custom"/>
  <p:tag name="KSO_WM_TEMPLATE_INDEX" val="20202601"/>
</p:tagLst>
</file>

<file path=ppt/tags/tag19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1.xml><?xml version="1.0" encoding="utf-8"?>
<p:tagLst xmlns:p="http://schemas.openxmlformats.org/presentationml/2006/main">
  <p:tag name="ARTICULATE_PUBLISH_MODE" val="2"/>
  <p:tag name="ARTICULATE_SOURCE_IMAGE" val="C:\DOCUME~1\ADMINI~1\LOCALS~1\Temp\articulate\presenter\imgtemp\63NKQ8Cu.files\slide0001_image001.png"/>
</p:tagLst>
</file>

<file path=ppt/tags/tag20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4.xml><?xml version="1.0" encoding="utf-8"?>
<p:tagLst xmlns:p="http://schemas.openxmlformats.org/presentationml/2006/main">
  <p:tag name="KSO_WM_UNIT_PLACING_PICTURE_USER_VIEWPORT" val="{&quot;height&quot;:5730,&quot;width&quot;:8835}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0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8.xml><?xml version="1.0" encoding="utf-8"?>
<p:tagLst xmlns:p="http://schemas.openxmlformats.org/presentationml/2006/main">
  <p:tag name="KSO_WM_UNIT_TABLE_BEAUTIFY" val="smartTable{b8538f9f-a2e1-4646-872e-00890462bced}"/>
  <p:tag name="KSO_WM_BEAUTIFY_FLAG" val=""/>
</p:tagLst>
</file>

<file path=ppt/tags/tag21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6.xml><?xml version="1.0" encoding="utf-8"?>
<p:tagLst xmlns:p="http://schemas.openxmlformats.org/presentationml/2006/main">
  <p:tag name="KSO_WM_UNIT_TABLE_BEAUTIFY" val="smartTable{fece23bb-dd71-41f5-9f15-e6763aabf944}"/>
</p:tagLst>
</file>

<file path=ppt/tags/tag227.xml><?xml version="1.0" encoding="utf-8"?>
<p:tagLst xmlns:p="http://schemas.openxmlformats.org/presentationml/2006/main">
  <p:tag name="KSO_WM_UNIT_TABLE_BEAUTIFY" val="smartTable{143acefc-15b3-40be-82b7-03030929220f}"/>
</p:tagLst>
</file>

<file path=ppt/tags/tag228.xml><?xml version="1.0" encoding="utf-8"?>
<p:tagLst xmlns:p="http://schemas.openxmlformats.org/presentationml/2006/main">
  <p:tag name="KSO_WM_UNIT_TABLE_BEAUTIFY" val="smartTable{e996d2a1-ee13-4996-a23e-b8b38784e6e1}"/>
</p:tagLst>
</file>

<file path=ppt/tags/tag229.xml><?xml version="1.0" encoding="utf-8"?>
<p:tagLst xmlns:p="http://schemas.openxmlformats.org/presentationml/2006/main">
  <p:tag name="KSO_WM_UNIT_TABLE_BEAUTIFY" val="smartTable{208236e5-cbb7-4f9d-926c-8f7be892fa14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ABLE_BEAUTIFY" val="smartTable{0487059f-276e-421a-93cb-4383bf378257}"/>
</p:tagLst>
</file>

<file path=ppt/tags/tag231.xml><?xml version="1.0" encoding="utf-8"?>
<p:tagLst xmlns:p="http://schemas.openxmlformats.org/presentationml/2006/main">
  <p:tag name="KSO_WM_UNIT_TABLE_BEAUTIFY" val="smartTable{59f4230b-83b9-4f12-a10a-033cb552d8c0}"/>
</p:tagLst>
</file>

<file path=ppt/tags/tag232.xml><?xml version="1.0" encoding="utf-8"?>
<p:tagLst xmlns:p="http://schemas.openxmlformats.org/presentationml/2006/main">
  <p:tag name="COMMONDATA" val="eyJoZGlkIjoiYmJlMDhmOTMyN2U4NjE0NTBlNjcxZDdkODQxMTY3MzgifQ=="/>
  <p:tag name="KSO_WPP_MARK_KEY" val="f741a78e-1279-4a7b-a480-000a3de95a8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33949</Words>
  <Application>WPS 演示</Application>
  <PresentationFormat>宽屏</PresentationFormat>
  <Paragraphs>1859</Paragraphs>
  <Slides>115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115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汉仪旗黑-85S</vt:lpstr>
      <vt:lpstr>黑体</vt:lpstr>
      <vt:lpstr>Viner Hand ITC</vt:lpstr>
      <vt:lpstr>Arial Unicode MS</vt:lpstr>
      <vt:lpstr>华文中宋</vt:lpstr>
      <vt:lpstr>Verdana</vt:lpstr>
      <vt:lpstr>Times New Roman</vt:lpstr>
      <vt:lpstr>Times New Roman</vt:lpstr>
      <vt:lpstr>华文细黑</vt:lpstr>
      <vt:lpstr>Courier New</vt:lpstr>
      <vt:lpstr>微软雅黑 Light</vt:lpstr>
      <vt:lpstr>Office 主题​​</vt:lpstr>
      <vt:lpstr>Package</vt:lpstr>
      <vt:lpstr>Package</vt:lpstr>
      <vt:lpstr>Visio.Drawing.11</vt:lpstr>
      <vt:lpstr>Visio.Drawing.11</vt:lpstr>
      <vt:lpstr>Visio.Drawing.11</vt:lpstr>
      <vt:lpstr>Web编程</vt:lpstr>
      <vt:lpstr>CSS基础</vt:lpstr>
      <vt:lpstr>CSS的基本概念 </vt:lpstr>
      <vt:lpstr>CSS的优势</vt:lpstr>
      <vt:lpstr>CSS的编辑方法 </vt:lpstr>
      <vt:lpstr>    CSS控制页面是通过CSS规则实现的，CSS规则由选择器和声明组成，声明由属性和属性值对组成。      选择哪些HTML标记的内容，然后显示成什么样子      CSS提供了丰富的选择器类型，包括标记选择器、类选择器、id选择器及伪类选择器等，能够灵活地对整个页面、页面中的某个标记或一类标记进行样式设置。      此外，在HTML页面中应用CSS规则的方式也比较灵活，包括行内(内联)样式表、内部样式表、链入外部样式表及导入外部样式表。</vt:lpstr>
      <vt:lpstr>CSS基本语法</vt:lpstr>
      <vt:lpstr>CSS基本语法</vt:lpstr>
      <vt:lpstr>CSS选择器类型</vt:lpstr>
      <vt:lpstr>CSS选择器类型</vt:lpstr>
      <vt:lpstr>CSS选择器类型</vt:lpstr>
      <vt:lpstr>CSS 属性选择器案例</vt:lpstr>
      <vt:lpstr>后代、子元素和相邻兄弟选择器</vt:lpstr>
      <vt:lpstr>CSS选择器声明</vt:lpstr>
      <vt:lpstr>CSS定义与引用</vt:lpstr>
      <vt:lpstr>CSS定义与引用-行内样式表</vt:lpstr>
      <vt:lpstr>CSS定义与引用-内部样式表 </vt:lpstr>
      <vt:lpstr>内部样式表案例</vt:lpstr>
      <vt:lpstr>CSS定义与引用-链接外部样式表</vt:lpstr>
      <vt:lpstr>链接外部样式表案例</vt:lpstr>
      <vt:lpstr>CSS定义与引用-导入外部样式表 </vt:lpstr>
      <vt:lpstr>导入外部样式表案例</vt:lpstr>
      <vt:lpstr>CSS继承与层叠</vt:lpstr>
      <vt:lpstr>CSS继承与层叠案例</vt:lpstr>
      <vt:lpstr>DIV图层</vt:lpstr>
      <vt:lpstr>图层CSS属性</vt:lpstr>
      <vt:lpstr>DIV应用</vt:lpstr>
      <vt:lpstr>图层嵌套与层叠</vt:lpstr>
      <vt:lpstr>图层嵌套与层叠</vt:lpstr>
      <vt:lpstr>div标记与span标记</vt:lpstr>
      <vt:lpstr>附：CSS中的display属性</vt:lpstr>
      <vt:lpstr>PowerPoint 演示文稿</vt:lpstr>
      <vt:lpstr>CSS属性值中的单位</vt:lpstr>
      <vt:lpstr>CSS属性值中的单位</vt:lpstr>
      <vt:lpstr>相关概念</vt:lpstr>
      <vt:lpstr>CSS字体样式</vt:lpstr>
      <vt:lpstr>字体大小font-size属性</vt:lpstr>
      <vt:lpstr>字体样式font-style属性</vt:lpstr>
      <vt:lpstr>字体系列font-family属性</vt:lpstr>
      <vt:lpstr>设置字体大小、样式及字体名称</vt:lpstr>
      <vt:lpstr>字体变体font-variant属性</vt:lpstr>
      <vt:lpstr>字体粗细font-weight属性</vt:lpstr>
      <vt:lpstr>字体font属性</vt:lpstr>
      <vt:lpstr>CSS字体样式属性-案例</vt:lpstr>
      <vt:lpstr>CSS文本样式</vt:lpstr>
      <vt:lpstr>设置字符间距、行距及首行缩进案例</vt:lpstr>
      <vt:lpstr>设置文字装饰及大小写转换案例</vt:lpstr>
      <vt:lpstr>设置内容对齐方式案例</vt:lpstr>
      <vt:lpstr>CSS颜色与背景</vt:lpstr>
      <vt:lpstr>背景background属性</vt:lpstr>
      <vt:lpstr>CSS列表样式</vt:lpstr>
      <vt:lpstr>CSS盒模型</vt:lpstr>
      <vt:lpstr>CSS盒模型结构</vt:lpstr>
      <vt:lpstr>9.1 CSS盒模型——CSS盒模型概述</vt:lpstr>
      <vt:lpstr>CSS盒模型3D示意图</vt:lpstr>
      <vt:lpstr>边界属性设置</vt:lpstr>
      <vt:lpstr>边界合并</vt:lpstr>
      <vt:lpstr>浮动与边界坍塌</vt:lpstr>
      <vt:lpstr>边界属性设置案例</vt:lpstr>
      <vt:lpstr>边框属性设置</vt:lpstr>
      <vt:lpstr>边框属性设置案例</vt:lpstr>
      <vt:lpstr>填充属性设置</vt:lpstr>
      <vt:lpstr>填充属性设置案例</vt:lpstr>
      <vt:lpstr>页面布局设计</vt:lpstr>
      <vt:lpstr>“三行模式”或“三列模式”</vt:lpstr>
      <vt:lpstr>“三行二列”、“三行三列”模式</vt:lpstr>
      <vt:lpstr>多行多列复杂模式</vt:lpstr>
      <vt:lpstr>复杂模式页面布局案例代码-CSS</vt:lpstr>
      <vt:lpstr>多行三列模式页面布局案例</vt:lpstr>
      <vt:lpstr>9.2 CSS布局——CSS3伸缩盒布局</vt:lpstr>
      <vt:lpstr>PowerPoint 演示文稿</vt:lpstr>
      <vt:lpstr>导航菜单设计</vt:lpstr>
      <vt:lpstr>一级水平导航菜单</vt:lpstr>
      <vt:lpstr>一级水平导航菜单</vt:lpstr>
      <vt:lpstr>二级水平导航菜单</vt:lpstr>
      <vt:lpstr>二级水平导航菜单</vt:lpstr>
      <vt:lpstr>二级水平导航菜单</vt:lpstr>
      <vt:lpstr>横向二级导航菜单案例</vt:lpstr>
      <vt:lpstr>表格 </vt:lpstr>
      <vt:lpstr>学生表例子</vt:lpstr>
      <vt:lpstr>表格标记 </vt:lpstr>
      <vt:lpstr>表格标记-语法 </vt:lpstr>
      <vt:lpstr>表格标记-案例 </vt:lpstr>
      <vt:lpstr>表格属性设置 </vt:lpstr>
      <vt:lpstr>表格边框属性 </vt:lpstr>
      <vt:lpstr>表格边框样式属性 </vt:lpstr>
      <vt:lpstr>表格边框样式属性-案例 </vt:lpstr>
      <vt:lpstr>表格单元格间距、单元格边距属性</vt:lpstr>
      <vt:lpstr>表格单元格间距、边距属性设置-案例</vt:lpstr>
      <vt:lpstr>表格水平对齐</vt:lpstr>
      <vt:lpstr>设置表格行的属性 </vt:lpstr>
      <vt:lpstr>表格行的属性-设置 </vt:lpstr>
      <vt:lpstr>设置表格行的属性-案例 </vt:lpstr>
      <vt:lpstr>设置单元格的属性 </vt:lpstr>
      <vt:lpstr>设置单元格的属性-单元格跨行、列</vt:lpstr>
      <vt:lpstr>设置单元格的属性-案例 </vt:lpstr>
      <vt:lpstr>表格嵌套 </vt:lpstr>
      <vt:lpstr>表格嵌套-语法</vt:lpstr>
      <vt:lpstr>表单概述</vt:lpstr>
      <vt:lpstr>表单概述</vt:lpstr>
      <vt:lpstr>表单标记</vt:lpstr>
      <vt:lpstr>定义域和域标题</vt:lpstr>
      <vt:lpstr>定义域和域标题-案例</vt:lpstr>
      <vt:lpstr>表单信息输入</vt:lpstr>
      <vt:lpstr>单行文本输入框、密码框文本框</vt:lpstr>
      <vt:lpstr>复选框、单选按钮</vt:lpstr>
      <vt:lpstr>单选按钮、复选框案例 </vt:lpstr>
      <vt:lpstr>图像按钮 </vt:lpstr>
      <vt:lpstr>提交按钮、重置按钮和普通按钮</vt:lpstr>
      <vt:lpstr>按钮组合案例</vt:lpstr>
      <vt:lpstr>文件选择框及隐藏框</vt:lpstr>
      <vt:lpstr>文件选择框、隐藏框案例</vt:lpstr>
      <vt:lpstr>多行文本输入框</vt:lpstr>
      <vt:lpstr>下拉列表框</vt:lpstr>
      <vt:lpstr>下拉列表框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蔡树彬</cp:lastModifiedBy>
  <cp:revision>161</cp:revision>
  <dcterms:created xsi:type="dcterms:W3CDTF">2019-06-19T02:08:00Z</dcterms:created>
  <dcterms:modified xsi:type="dcterms:W3CDTF">2023-03-12T21:06:59Z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0A3C2ADD1BD846D88A240C929B3334FE</vt:lpwstr>
  </property>
</Properties>
</file>